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28" r:id="rId1"/>
  </p:sldMasterIdLst>
  <p:notesMasterIdLst>
    <p:notesMasterId r:id="rId38"/>
  </p:notesMasterIdLst>
  <p:sldIdLst>
    <p:sldId id="256" r:id="rId2"/>
    <p:sldId id="294" r:id="rId3"/>
    <p:sldId id="257" r:id="rId4"/>
    <p:sldId id="258" r:id="rId5"/>
    <p:sldId id="259" r:id="rId6"/>
    <p:sldId id="276" r:id="rId7"/>
    <p:sldId id="260" r:id="rId8"/>
    <p:sldId id="264" r:id="rId9"/>
    <p:sldId id="262" r:id="rId10"/>
    <p:sldId id="277" r:id="rId11"/>
    <p:sldId id="278" r:id="rId12"/>
    <p:sldId id="279" r:id="rId13"/>
    <p:sldId id="293" r:id="rId14"/>
    <p:sldId id="297" r:id="rId15"/>
    <p:sldId id="288" r:id="rId16"/>
    <p:sldId id="291" r:id="rId17"/>
    <p:sldId id="263" r:id="rId18"/>
    <p:sldId id="274" r:id="rId19"/>
    <p:sldId id="295" r:id="rId20"/>
    <p:sldId id="281" r:id="rId21"/>
    <p:sldId id="275" r:id="rId22"/>
    <p:sldId id="261" r:id="rId23"/>
    <p:sldId id="265" r:id="rId24"/>
    <p:sldId id="303" r:id="rId25"/>
    <p:sldId id="302" r:id="rId26"/>
    <p:sldId id="306" r:id="rId27"/>
    <p:sldId id="282" r:id="rId28"/>
    <p:sldId id="283" r:id="rId29"/>
    <p:sldId id="287" r:id="rId30"/>
    <p:sldId id="300" r:id="rId31"/>
    <p:sldId id="301" r:id="rId32"/>
    <p:sldId id="286" r:id="rId33"/>
    <p:sldId id="284" r:id="rId34"/>
    <p:sldId id="285" r:id="rId35"/>
    <p:sldId id="289" r:id="rId36"/>
    <p:sldId id="290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1392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A6A1C31-6B46-4FC2-9E3A-693ABB387951}" type="datetimeFigureOut">
              <a:rPr lang="fr-FR"/>
              <a:pPr>
                <a:defRPr/>
              </a:pPr>
              <a:t>07/01/14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E0DD3AE-D785-4AB1-905C-F7F9FA592CC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54833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orizon.png"/>
          <p:cNvPicPr>
            <a:picLocks noChangeAspect="1"/>
          </p:cNvPicPr>
          <p:nvPr/>
        </p:nvPicPr>
        <p:blipFill>
          <a:blip r:embed="rId2"/>
          <a:srcRect t="33333"/>
          <a:stretch>
            <a:fillRect/>
          </a:stretch>
        </p:blipFill>
        <p:spPr bwMode="auto">
          <a:xfrm>
            <a:off x="0" y="0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/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9FADB-6786-4B65-824F-354396AD6191}" type="datetime1">
              <a:rPr lang="en-US"/>
              <a:pPr>
                <a:defRPr/>
              </a:pPr>
              <a:t>07/01/14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DDFF7-F417-4530-B421-4445AF6D2D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A21FB-C53E-4B01-B392-4CDBD53EBBFA}" type="datetime1">
              <a:rPr lang="en-US"/>
              <a:pPr>
                <a:defRPr/>
              </a:pPr>
              <a:t>07/01/14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FE49C-2DC6-4F08-BD44-E2B1ABC914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D2E58-0E89-4482-8C78-920B7789B8EA}" type="datetime1">
              <a:rPr lang="en-US"/>
              <a:pPr>
                <a:defRPr/>
              </a:pPr>
              <a:t>07/01/14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EDE48-C965-4D28-95CF-183F820DAE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59EB3-9AC5-444D-834B-EC35F85C8442}" type="datetime1">
              <a:rPr lang="en-US"/>
              <a:pPr>
                <a:defRPr/>
              </a:pPr>
              <a:t>07/01/14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A6ADD-2ED9-44F7-920A-22D685EE8A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/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BA304-43AC-4C1F-888E-246256060BA3}" type="datetime1">
              <a:rPr lang="en-US"/>
              <a:pPr>
                <a:defRPr/>
              </a:pPr>
              <a:t>07/01/14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7CD29-E3F6-40BC-83CB-42507DFB07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C7754-8784-4FD9-B73B-4DF27E699A70}" type="datetime1">
              <a:rPr lang="en-US"/>
              <a:pPr>
                <a:defRPr/>
              </a:pPr>
              <a:t>07/01/14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0C1F8-398A-4CC8-8BF0-8E28CA8BC9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C23AA-A69E-4DCB-BDB7-BF9B32DA174C}" type="datetime1">
              <a:rPr lang="en-US"/>
              <a:pPr>
                <a:defRPr/>
              </a:pPr>
              <a:t>07/01/14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0D785-2D24-427A-8EB3-85FCF0EFE3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AB42E-AC0C-453F-9297-107F60B9EE28}" type="datetime1">
              <a:rPr lang="en-US"/>
              <a:pPr>
                <a:defRPr/>
              </a:pPr>
              <a:t>07/01/14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35C1E-BB5F-4C14-82AE-64C1587F02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B9D98-D093-4AD9-8F46-F362C2CD4E56}" type="datetime1">
              <a:rPr lang="en-US"/>
              <a:pPr>
                <a:defRPr/>
              </a:pPr>
              <a:t>07/01/14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67885-B455-457F-8CB4-71E4CEA66C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6F377-4A34-4A6B-B3CF-69BBD5B20906}" type="datetime1">
              <a:rPr lang="en-US"/>
              <a:pPr>
                <a:defRPr/>
              </a:pPr>
              <a:t>07/01/14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5A2B6-6E32-4DDE-A1B8-B425AB0730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horizon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Faire glisser l'image vers l'espace réservé ou cliquer sur l'icône pour l'ajouter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4484F-A4AB-4F80-A0E2-36E89D173C20}" type="datetime1">
              <a:rPr lang="en-US"/>
              <a:pPr>
                <a:defRPr/>
              </a:pPr>
              <a:t>07/01/14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FC2B4-19FB-47D2-AC03-D819AE5F9D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horizon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trike="noStrike" spc="60" baseline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0557C9-CC1C-4DDD-9820-3682048DB404}" type="datetime1">
              <a:rPr lang="en-US"/>
              <a:pPr>
                <a:defRPr/>
              </a:pPr>
              <a:t>07/01/14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cap="all" spc="60" baseline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aseline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7460D77-2CD0-471A-BBF6-9A2E69FAE8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40" r:id="rId1"/>
    <p:sldLayoutId id="2147484739" r:id="rId2"/>
    <p:sldLayoutId id="2147484741" r:id="rId3"/>
    <p:sldLayoutId id="2147484738" r:id="rId4"/>
    <p:sldLayoutId id="2147484737" r:id="rId5"/>
    <p:sldLayoutId id="2147484736" r:id="rId6"/>
    <p:sldLayoutId id="2147484735" r:id="rId7"/>
    <p:sldLayoutId id="2147484734" r:id="rId8"/>
    <p:sldLayoutId id="2147484742" r:id="rId9"/>
    <p:sldLayoutId id="2147484733" r:id="rId10"/>
    <p:sldLayoutId id="2147484732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all" spc="5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Tw1CX6ku0NQ" TargetMode="External"/><Relationship Id="rId3" Type="http://schemas.openxmlformats.org/officeDocument/2006/relationships/hyperlink" Target="http://www.youtube.com/watch?v=6l7nHnIzEhs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fontAlgn="auto" hangingPunct="1">
              <a:buFont typeface="Arial" pitchFamily="34" charset="0"/>
              <a:buNone/>
              <a:defRPr/>
            </a:pPr>
            <a:r>
              <a:rPr lang="fr-FR" dirty="0" smtClean="0"/>
              <a:t>Catherine Wimmer</a:t>
            </a:r>
          </a:p>
          <a:p>
            <a:pPr eaLnBrk="1" fontAlgn="auto" hangingPunct="1">
              <a:buFont typeface="Arial" pitchFamily="34" charset="0"/>
              <a:buNone/>
              <a:defRPr/>
            </a:pPr>
            <a:r>
              <a:rPr lang="fr-FR" dirty="0" smtClean="0"/>
              <a:t>Académie de Strasbourg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685800" y="2008188"/>
            <a:ext cx="77724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2800" dirty="0" smtClean="0"/>
              <a:t>Entraîner la compréhension de l’ oral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3600" dirty="0" smtClean="0"/>
              <a:t>Les </a:t>
            </a:r>
            <a:r>
              <a:rPr lang="fr-FR" sz="3600" dirty="0" err="1" smtClean="0"/>
              <a:t>strategies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609600" y="1622425"/>
            <a:ext cx="7924800" cy="4114800"/>
          </a:xfrm>
        </p:spPr>
        <p:txBody>
          <a:bodyPr/>
          <a:lstStyle/>
          <a:p>
            <a:pPr marL="0" indent="0" eaLnBrk="1" fontAlgn="auto" hangingPunct="1">
              <a:buFont typeface="Arial" pitchFamily="34" charset="0"/>
              <a:buNone/>
              <a:defRPr/>
            </a:pPr>
            <a:r>
              <a:rPr lang="fr-FR" sz="3200" dirty="0" smtClean="0"/>
              <a:t>1)Choix du support</a:t>
            </a:r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r>
              <a:rPr lang="fr-FR" sz="3200" dirty="0" smtClean="0"/>
              <a:t>2)Les techniques</a:t>
            </a:r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r>
              <a:rPr lang="fr-FR" sz="3200" dirty="0" smtClean="0"/>
              <a:t>3)L’importance des rituels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3600" dirty="0" smtClean="0"/>
              <a:t>le choix du support est essentiel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eaLnBrk="1" fontAlgn="auto" hangingPunct="1">
              <a:buFont typeface="Wingdings" pitchFamily="2" charset="2"/>
              <a:buChar char="Ø"/>
              <a:defRPr/>
            </a:pPr>
            <a:r>
              <a:rPr lang="fr-FR" sz="2400" dirty="0" smtClean="0"/>
              <a:t>Il s’ agit de sélectionner des ressources à la portée de nos élèves en visant bien sûr un niveau du cadre</a:t>
            </a:r>
          </a:p>
          <a:p>
            <a:pPr eaLnBrk="1" fontAlgn="auto" hangingPunct="1">
              <a:buFont typeface="Wingdings" pitchFamily="2" charset="2"/>
              <a:buChar char="Ø"/>
              <a:defRPr/>
            </a:pPr>
            <a:r>
              <a:rPr lang="fr-FR" sz="2400" dirty="0" smtClean="0"/>
              <a:t>Une ressource de longueur exploitable tout en restant authentique</a:t>
            </a:r>
          </a:p>
          <a:p>
            <a:pPr eaLnBrk="1" fontAlgn="auto" hangingPunct="1">
              <a:buFont typeface="Wingdings" pitchFamily="2" charset="2"/>
              <a:buChar char="Ø"/>
              <a:defRPr/>
            </a:pPr>
            <a:r>
              <a:rPr lang="fr-FR" sz="2400" dirty="0" smtClean="0"/>
              <a:t>Aussi peu </a:t>
            </a:r>
            <a:r>
              <a:rPr lang="fr-FR" sz="2400" dirty="0" err="1" smtClean="0"/>
              <a:t>didactisée</a:t>
            </a:r>
            <a:r>
              <a:rPr lang="fr-FR" sz="2400" dirty="0" smtClean="0"/>
              <a:t> que possible</a:t>
            </a:r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r>
              <a:rPr lang="fr-FR" sz="2400" dirty="0" smtClean="0"/>
              <a:t>Mais  surtout..</a:t>
            </a:r>
          </a:p>
          <a:p>
            <a:pPr eaLnBrk="1" fontAlgn="auto" hangingPunct="1">
              <a:buFont typeface="Wingdings" pitchFamily="2" charset="2"/>
              <a:buChar char="Ø"/>
              <a:defRPr/>
            </a:pPr>
            <a:r>
              <a:rPr lang="fr-FR" sz="2400" dirty="0" smtClean="0"/>
              <a:t>Avec du SENS et une VISEE… pourquoi voulons nous que nos élèves écoutent cette audio plus particulièrement?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3600" i="1" dirty="0" smtClean="0"/>
              <a:t>le choix du support est essentiel</a:t>
            </a:r>
            <a:endParaRPr lang="fr-FR" sz="36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eaLnBrk="1" fontAlgn="auto" hangingPunct="1">
              <a:buFont typeface="Wingdings" pitchFamily="2" charset="2"/>
              <a:buChar char="Ø"/>
              <a:defRPr/>
            </a:pPr>
            <a:r>
              <a:rPr lang="fr-FR" sz="2800" dirty="0" smtClean="0"/>
              <a:t>Seul un document avec du sens et une visée peut mobiliser leur attention et créer un besoin de compréhension</a:t>
            </a:r>
          </a:p>
          <a:p>
            <a:pPr eaLnBrk="1" fontAlgn="auto" hangingPunct="1">
              <a:buFont typeface="Wingdings" pitchFamily="2" charset="2"/>
              <a:buChar char="Ø"/>
              <a:defRPr/>
            </a:pPr>
            <a:r>
              <a:rPr lang="fr-FR" sz="2800" dirty="0" smtClean="0"/>
              <a:t>Le sens: il rentre dans une problématique, n’ existe pas comme une fin en soi mais comme un tremplin pour faire des choses, il est riche et  agissant.</a:t>
            </a:r>
          </a:p>
          <a:p>
            <a:pPr eaLnBrk="1" fontAlgn="auto" hangingPunct="1">
              <a:buFont typeface="Arial" pitchFamily="34" charset="0"/>
              <a:buNone/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Présentation de deux </a:t>
            </a:r>
            <a:r>
              <a:rPr lang="fr-FR" dirty="0" err="1" smtClean="0"/>
              <a:t>audios</a:t>
            </a:r>
            <a:r>
              <a:rPr lang="fr-FR" dirty="0" smtClean="0"/>
              <a:t> dans une séquence sur le clonage  </a:t>
            </a:r>
            <a:r>
              <a:rPr lang="fr-FR" dirty="0" err="1" smtClean="0"/>
              <a:t>T</a:t>
            </a:r>
            <a:r>
              <a:rPr lang="fr-FR" dirty="0" smtClean="0"/>
              <a:t> </a:t>
            </a:r>
            <a:r>
              <a:rPr lang="fr-FR" sz="2400" dirty="0" smtClean="0"/>
              <a:t>ES/S  STMG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fr-FR" sz="2800" dirty="0" smtClean="0"/>
              <a:t> tâche finale</a:t>
            </a:r>
          </a:p>
          <a:p>
            <a:pPr>
              <a:defRPr/>
            </a:pPr>
            <a:r>
              <a:rPr lang="fr-FR" sz="2800" dirty="0" smtClean="0"/>
              <a:t>problématique</a:t>
            </a:r>
          </a:p>
          <a:p>
            <a:pPr>
              <a:defRPr/>
            </a:pPr>
            <a:r>
              <a:rPr lang="fr-FR" sz="2800" dirty="0"/>
              <a:t>d</a:t>
            </a:r>
            <a:r>
              <a:rPr lang="fr-FR" sz="2800" dirty="0" smtClean="0"/>
              <a:t>eux de mes ressources </a:t>
            </a:r>
            <a:r>
              <a:rPr lang="fr-FR" sz="2800" dirty="0" err="1" smtClean="0"/>
              <a:t>audios</a:t>
            </a:r>
            <a:r>
              <a:rPr lang="fr-FR" sz="2800" dirty="0" smtClean="0"/>
              <a:t> dans cette séquence:</a:t>
            </a:r>
          </a:p>
          <a:p>
            <a:pPr marL="0" indent="0">
              <a:buFont typeface="Arial" charset="0"/>
              <a:buNone/>
              <a:defRPr/>
            </a:pPr>
            <a:r>
              <a:rPr lang="fr-FR" sz="2800" dirty="0" smtClean="0"/>
              <a:t>1) </a:t>
            </a:r>
            <a:r>
              <a:rPr lang="fr-FR" sz="2800" dirty="0"/>
              <a:t>CLONING </a:t>
            </a:r>
            <a:r>
              <a:rPr lang="fr-FR" sz="2800" dirty="0" smtClean="0"/>
              <a:t>DOC 1</a:t>
            </a:r>
            <a:endParaRPr lang="fr-FR" sz="2800" dirty="0"/>
          </a:p>
          <a:p>
            <a:pPr marL="0" indent="0">
              <a:buFont typeface="Arial" charset="0"/>
              <a:buNone/>
              <a:defRPr/>
            </a:pPr>
            <a:r>
              <a:rPr lang="fr-FR" sz="2800" u="sng" dirty="0">
                <a:hlinkClick r:id="rId2"/>
              </a:rPr>
              <a:t>http://www.youtube.com/watch?v=Tw1CX6ku0NQ</a:t>
            </a:r>
            <a:endParaRPr lang="fr-FR" sz="2800" dirty="0"/>
          </a:p>
          <a:p>
            <a:pPr>
              <a:defRPr/>
            </a:pPr>
            <a:endParaRPr lang="fr-FR" sz="2800" dirty="0"/>
          </a:p>
          <a:p>
            <a:pPr marL="0" indent="0">
              <a:buFont typeface="Arial" charset="0"/>
              <a:buNone/>
              <a:defRPr/>
            </a:pPr>
            <a:r>
              <a:rPr lang="fr-FR" sz="2800" dirty="0"/>
              <a:t>2</a:t>
            </a:r>
            <a:r>
              <a:rPr lang="fr-FR" sz="2800" dirty="0" smtClean="0"/>
              <a:t>) CLONING DOC 2</a:t>
            </a:r>
          </a:p>
          <a:p>
            <a:pPr marL="0" indent="0">
              <a:buFont typeface="Arial" charset="0"/>
              <a:buNone/>
              <a:defRPr/>
            </a:pPr>
            <a:r>
              <a:rPr lang="fr-FR" sz="2800" u="sng" dirty="0">
                <a:hlinkClick r:id="rId3"/>
              </a:rPr>
              <a:t>http://www.youtube.com/watch?v=6l7nHnIzEhs</a:t>
            </a:r>
            <a:endParaRPr lang="fr-FR" sz="2800" dirty="0"/>
          </a:p>
          <a:p>
            <a:pPr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z="2800" dirty="0" smtClean="0"/>
              <a:t>DOC  1 AUDIO CLONING PART 1  </a:t>
            </a:r>
            <a:r>
              <a:rPr lang="fr-FR" dirty="0" smtClean="0"/>
              <a:t>     </a:t>
            </a:r>
            <a:br>
              <a:rPr lang="fr-FR" dirty="0" smtClean="0"/>
            </a:br>
            <a:r>
              <a:rPr lang="fr-FR" dirty="0"/>
              <a:t> </a:t>
            </a:r>
            <a:r>
              <a:rPr lang="fr-FR" dirty="0" smtClean="0"/>
              <a:t>       </a:t>
            </a:r>
            <a:r>
              <a:rPr lang="fr-FR" sz="2400" dirty="0" smtClean="0"/>
              <a:t>1mn de la </a:t>
            </a:r>
            <a:r>
              <a:rPr lang="fr-FR" sz="2400" dirty="0" err="1" smtClean="0"/>
              <a:t>video</a:t>
            </a:r>
            <a:r>
              <a:rPr lang="fr-FR" sz="2400" dirty="0" smtClean="0"/>
              <a:t> d’ origine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2800" dirty="0" smtClean="0"/>
              <a:t>Doc  2  audio CLONING FIDO </a:t>
            </a:r>
            <a:r>
              <a:rPr lang="fr-FR" sz="2800" u="sng" dirty="0" smtClean="0"/>
              <a:t>PART 1  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          </a:t>
            </a:r>
            <a:r>
              <a:rPr lang="fr-FR" sz="2400" dirty="0" smtClean="0"/>
              <a:t>1’30 de la </a:t>
            </a:r>
            <a:r>
              <a:rPr lang="fr-FR" sz="2400" dirty="0" err="1" smtClean="0"/>
              <a:t>video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DOC  2  VIDEO CLONING FIDO </a:t>
            </a:r>
            <a:r>
              <a:rPr lang="fr-FR" u="sng" dirty="0" smtClean="0"/>
              <a:t>PART 2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3600" i="1" dirty="0" smtClean="0"/>
              <a:t>Quelles techniques?</a:t>
            </a:r>
            <a:endParaRPr lang="fr-FR" sz="36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eaLnBrk="1" fontAlgn="auto" hangingPunct="1">
              <a:buFont typeface="Wingdings" pitchFamily="2" charset="2"/>
              <a:buChar char="Ø"/>
              <a:defRPr/>
            </a:pPr>
            <a:endParaRPr lang="fr-FR" sz="3200" dirty="0" smtClean="0"/>
          </a:p>
          <a:p>
            <a:pPr eaLnBrk="1" fontAlgn="auto" hangingPunct="1">
              <a:buFont typeface="Wingdings" pitchFamily="2" charset="2"/>
              <a:buChar char="Ø"/>
              <a:defRPr/>
            </a:pPr>
            <a:r>
              <a:rPr lang="fr-FR" sz="3200" dirty="0"/>
              <a:t>A</a:t>
            </a:r>
            <a:r>
              <a:rPr lang="fr-FR" sz="3200" dirty="0" smtClean="0"/>
              <a:t>nticipation </a:t>
            </a:r>
          </a:p>
          <a:p>
            <a:pPr eaLnBrk="1" fontAlgn="auto" hangingPunct="1">
              <a:buFont typeface="Wingdings" pitchFamily="2" charset="2"/>
              <a:buChar char="Ø"/>
              <a:defRPr/>
            </a:pPr>
            <a:r>
              <a:rPr lang="fr-FR" sz="3200" dirty="0"/>
              <a:t>P</a:t>
            </a:r>
            <a:r>
              <a:rPr lang="fr-FR" sz="3200" dirty="0" smtClean="0"/>
              <a:t>remiers repérages</a:t>
            </a:r>
          </a:p>
          <a:p>
            <a:pPr eaLnBrk="1" fontAlgn="auto" hangingPunct="1">
              <a:buFont typeface="Wingdings" pitchFamily="2" charset="2"/>
              <a:buChar char="Ø"/>
              <a:defRPr/>
            </a:pPr>
            <a:r>
              <a:rPr lang="fr-FR" sz="3200" dirty="0" smtClean="0"/>
              <a:t> Hypothèses</a:t>
            </a:r>
          </a:p>
          <a:p>
            <a:pPr eaLnBrk="1" fontAlgn="auto" hangingPunct="1">
              <a:buFont typeface="Wingdings" pitchFamily="2" charset="2"/>
              <a:buChar char="Ø"/>
              <a:defRPr/>
            </a:pPr>
            <a:r>
              <a:rPr lang="fr-FR" sz="3200" dirty="0" smtClean="0"/>
              <a:t>Déduction</a:t>
            </a:r>
          </a:p>
          <a:p>
            <a:pPr eaLnBrk="1" fontAlgn="auto" hangingPunct="1">
              <a:buFont typeface="Wingdings" pitchFamily="2" charset="2"/>
              <a:buChar char="Ø"/>
              <a:defRPr/>
            </a:pPr>
            <a:r>
              <a:rPr lang="fr-FR" sz="3200" dirty="0" smtClean="0"/>
              <a:t>Hiérarchisation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3600" dirty="0" smtClean="0"/>
              <a:t>La mise en œuvre des </a:t>
            </a:r>
            <a:r>
              <a:rPr lang="fr-FR" sz="3600" dirty="0" err="1" smtClean="0"/>
              <a:t>strategies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eaLnBrk="1" fontAlgn="auto" hangingPunct="1">
              <a:buFont typeface="Wingdings" charset="2"/>
              <a:buChar char="Ø"/>
              <a:defRPr/>
            </a:pPr>
            <a:r>
              <a:rPr lang="fr-FR" sz="3600" dirty="0" smtClean="0"/>
              <a:t>Pour l’ anticipation : un titre clair mais qui ne donne pas la totalité</a:t>
            </a:r>
          </a:p>
          <a:p>
            <a:pPr eaLnBrk="1" fontAlgn="auto" hangingPunct="1">
              <a:buFont typeface="Wingdings" charset="2"/>
              <a:buChar char="Ø"/>
              <a:defRPr/>
            </a:pPr>
            <a:r>
              <a:rPr lang="fr-FR" sz="3600" dirty="0" smtClean="0"/>
              <a:t>entraîner également nos élèves aux spécificités d’ un type de doc </a:t>
            </a:r>
          </a:p>
          <a:p>
            <a:pPr eaLnBrk="1" fontAlgn="auto" hangingPunct="1">
              <a:buFont typeface="Wingdings" charset="2"/>
              <a:buChar char="Ø"/>
              <a:defRPr/>
            </a:pPr>
            <a:r>
              <a:rPr lang="fr-FR" sz="3600" dirty="0" smtClean="0"/>
              <a:t>Premiers repérages: les sons, les voix.</a:t>
            </a:r>
          </a:p>
          <a:p>
            <a:pPr eaLnBrk="1" fontAlgn="auto" hangingPunct="1">
              <a:buFont typeface="Wingdings" charset="2"/>
              <a:buChar char="Ø"/>
              <a:defRPr/>
            </a:pPr>
            <a:endParaRPr lang="fr-FR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eaLnBrk="1" fontAlgn="auto" hangingPunct="1">
              <a:buFont typeface="Wingdings" charset="2"/>
              <a:buChar char="Ø"/>
              <a:defRPr/>
            </a:pPr>
            <a:r>
              <a:rPr lang="fr-FR" sz="3600" dirty="0"/>
              <a:t>Entraîner nos élèves au repérage des mots accentués, aux repérages phonologiques, aux  repérages </a:t>
            </a:r>
            <a:r>
              <a:rPr lang="fr-FR" sz="3600" dirty="0" smtClean="0"/>
              <a:t>intonatifs</a:t>
            </a:r>
          </a:p>
          <a:p>
            <a:pPr eaLnBrk="1" fontAlgn="auto" hangingPunct="1">
              <a:buFont typeface="Wingdings" charset="2"/>
              <a:buChar char="Ø"/>
              <a:defRPr/>
            </a:pPr>
            <a:r>
              <a:rPr lang="fr-FR" sz="3600" dirty="0"/>
              <a:t>R</a:t>
            </a:r>
            <a:r>
              <a:rPr lang="fr-FR" sz="3600" dirty="0" smtClean="0"/>
              <a:t>econstituer </a:t>
            </a:r>
            <a:r>
              <a:rPr lang="fr-FR" sz="3600" dirty="0"/>
              <a:t>les syllabes non accentuées +les mots grammaticaux qui sont porteurs de sens d’où leur importance.</a:t>
            </a:r>
          </a:p>
          <a:p>
            <a:pPr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fr-FR" sz="4400" i="1" dirty="0" smtClean="0"/>
              <a:t>POURQUOI DOIT – ON LE FAIRE?</a:t>
            </a:r>
          </a:p>
          <a:p>
            <a:pPr algn="ctr">
              <a:defRPr/>
            </a:pPr>
            <a:endParaRPr lang="fr-FR" sz="4400" i="1" dirty="0" smtClean="0"/>
          </a:p>
          <a:p>
            <a:pPr marL="0" indent="0" algn="ctr">
              <a:buFont typeface="Arial" charset="0"/>
              <a:buNone/>
              <a:defRPr/>
            </a:pPr>
            <a:r>
              <a:rPr lang="fr-FR" sz="4400" i="1" dirty="0" smtClean="0"/>
              <a:t>COMMENT LE FAIRE?</a:t>
            </a:r>
          </a:p>
          <a:p>
            <a:pPr marL="0" indent="0" algn="ctr">
              <a:buFont typeface="Arial" charset="0"/>
              <a:buNone/>
              <a:defRPr/>
            </a:pPr>
            <a:endParaRPr lang="fr-FR" sz="4400" i="1" dirty="0"/>
          </a:p>
          <a:p>
            <a:pPr marL="0" indent="0" algn="ctr">
              <a:buFont typeface="Arial" charset="0"/>
              <a:buNone/>
              <a:defRPr/>
            </a:pPr>
            <a:r>
              <a:rPr lang="fr-FR" sz="2000" i="1" dirty="0" smtClean="0"/>
              <a:t>Power  point  disponible sur site</a:t>
            </a:r>
            <a:endParaRPr lang="fr-FR" sz="2000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La mise en œuvre des </a:t>
            </a:r>
            <a:r>
              <a:rPr lang="fr-FR" dirty="0" err="1" smtClean="0"/>
              <a:t>strategies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eaLnBrk="1" fontAlgn="auto" hangingPunct="1">
              <a:buFont typeface="Wingdings" charset="2"/>
              <a:buChar char="Ø"/>
              <a:defRPr/>
            </a:pPr>
            <a:r>
              <a:rPr lang="fr-FR" sz="3600" dirty="0" smtClean="0"/>
              <a:t>Hypothèse: en entraînement uniquement</a:t>
            </a:r>
          </a:p>
          <a:p>
            <a:pPr eaLnBrk="1" fontAlgn="auto" hangingPunct="1">
              <a:buFont typeface="Wingdings" charset="2"/>
              <a:buChar char="Ø"/>
              <a:defRPr/>
            </a:pPr>
            <a:r>
              <a:rPr lang="fr-FR" sz="3600" dirty="0" smtClean="0"/>
              <a:t>Déduction</a:t>
            </a:r>
          </a:p>
          <a:p>
            <a:pPr eaLnBrk="1" fontAlgn="auto" hangingPunct="1">
              <a:buFont typeface="Wingdings" charset="2"/>
              <a:buChar char="Ø"/>
              <a:defRPr/>
            </a:pPr>
            <a:r>
              <a:rPr lang="fr-FR" sz="3600" dirty="0" smtClean="0"/>
              <a:t>Hiérarchisation</a:t>
            </a:r>
          </a:p>
          <a:p>
            <a:pPr eaLnBrk="1" fontAlgn="auto" hangingPunct="1">
              <a:buFont typeface="Arial" pitchFamily="34" charset="0"/>
              <a:buChar char="•"/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3600" i="1" dirty="0" smtClean="0"/>
              <a:t>La mise en œuvre des stratégies</a:t>
            </a:r>
            <a:endParaRPr lang="fr-FR" sz="36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eaLnBrk="1" fontAlgn="auto" hangingPunct="1">
              <a:buFont typeface="Wingdings" charset="2"/>
              <a:buChar char="Ø"/>
              <a:defRPr/>
            </a:pPr>
            <a:r>
              <a:rPr lang="fr-FR" sz="2800" dirty="0" smtClean="0"/>
              <a:t>Faire jouer la langue=mise en voix</a:t>
            </a:r>
          </a:p>
          <a:p>
            <a:pPr eaLnBrk="1" fontAlgn="auto" hangingPunct="1">
              <a:buFont typeface="Wingdings" charset="2"/>
              <a:buChar char="Ø"/>
              <a:defRPr/>
            </a:pPr>
            <a:r>
              <a:rPr lang="fr-FR" sz="2800" dirty="0" smtClean="0"/>
              <a:t>Ne pas séparer la mise en œuvre des stratégies du sens </a:t>
            </a:r>
            <a:r>
              <a:rPr lang="fr-FR" sz="2800" dirty="0" err="1" smtClean="0"/>
              <a:t>fond+forme</a:t>
            </a:r>
            <a:endParaRPr lang="fr-FR" sz="2800" dirty="0" smtClean="0"/>
          </a:p>
          <a:p>
            <a:pPr eaLnBrk="1" fontAlgn="auto" hangingPunct="1">
              <a:buFont typeface="Wingdings" pitchFamily="2" charset="2"/>
              <a:buChar char="Ø"/>
              <a:defRPr/>
            </a:pPr>
            <a:r>
              <a:rPr lang="fr-FR" sz="2800" dirty="0"/>
              <a:t>Aucune fiche de travail ne pourra donner l’ autonomie nécessaire à nos élèves</a:t>
            </a:r>
          </a:p>
          <a:p>
            <a:pPr eaLnBrk="1" fontAlgn="auto" hangingPunct="1">
              <a:buFont typeface="Wingdings" pitchFamily="2" charset="2"/>
              <a:buChar char="Ø"/>
              <a:defRPr/>
            </a:pPr>
            <a:r>
              <a:rPr lang="fr-FR" sz="2800" dirty="0"/>
              <a:t>Seul un travail sur les stratégies peut les rendre autonomes</a:t>
            </a:r>
          </a:p>
          <a:p>
            <a:pPr eaLnBrk="1" fontAlgn="auto" hangingPunct="1">
              <a:buFont typeface="Wingdings" charset="2"/>
              <a:buChar char="Ø"/>
              <a:defRPr/>
            </a:pPr>
            <a:endParaRPr lang="fr-FR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dirty="0" smtClean="0"/>
              <a:t> </a:t>
            </a:r>
            <a:r>
              <a:rPr lang="fr-FR" sz="3600" dirty="0" smtClean="0"/>
              <a:t>créer des rituels de l’ audio…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 eaLnBrk="1" fontAlgn="auto" hangingPunct="1">
              <a:buFont typeface="Arial" pitchFamily="34" charset="0"/>
              <a:buNone/>
              <a:defRPr/>
            </a:pPr>
            <a:r>
              <a:rPr lang="fr-FR" sz="2800" dirty="0" smtClean="0"/>
              <a:t>Pour transmettre la confiance</a:t>
            </a:r>
          </a:p>
          <a:p>
            <a:pPr eaLnBrk="1" fontAlgn="auto" hangingPunct="1">
              <a:buFont typeface="Wingdings" charset="2"/>
              <a:buChar char="Ø"/>
              <a:defRPr/>
            </a:pPr>
            <a:r>
              <a:rPr lang="fr-FR" sz="2800" dirty="0" smtClean="0"/>
              <a:t> importance des rituels</a:t>
            </a:r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endParaRPr lang="fr-FR" sz="2800" dirty="0" smtClean="0"/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r>
              <a:rPr lang="fr-FR" sz="2800" dirty="0" smtClean="0"/>
              <a:t>Quels  sont ces rituels?</a:t>
            </a:r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endParaRPr lang="fr-FR" sz="2800" dirty="0" smtClean="0"/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r>
              <a:rPr lang="fr-FR" sz="2800" dirty="0" smtClean="0"/>
              <a:t>Dans quel but?</a:t>
            </a:r>
          </a:p>
          <a:p>
            <a:pPr eaLnBrk="1" fontAlgn="auto" hangingPunct="1">
              <a:buFont typeface="Wingdings" charset="2"/>
              <a:buChar char="Ø"/>
              <a:defRPr/>
            </a:pPr>
            <a:r>
              <a:rPr lang="fr-FR" sz="2800" dirty="0"/>
              <a:t>Amener les élèves à utiliser les stratégies de façon autonome.</a:t>
            </a:r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endParaRPr lang="fr-FR" sz="2800" dirty="0" smtClean="0"/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endParaRPr lang="fr-FR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3600" i="1" dirty="0" smtClean="0"/>
              <a:t>Les rituels de l’ audio</a:t>
            </a:r>
            <a:r>
              <a:rPr lang="fr-FR" i="1" dirty="0" smtClean="0"/>
              <a:t>…</a:t>
            </a:r>
            <a:endParaRPr lang="fr-FR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eaLnBrk="1" fontAlgn="auto" hangingPunct="1">
              <a:buFont typeface="Wingdings" charset="2"/>
              <a:buChar char="Ø"/>
              <a:defRPr/>
            </a:pPr>
            <a:endParaRPr lang="fr-FR" sz="2800" dirty="0" smtClean="0"/>
          </a:p>
          <a:p>
            <a:pPr eaLnBrk="1" fontAlgn="auto" hangingPunct="1">
              <a:buFont typeface="Wingdings" charset="2"/>
              <a:buChar char="Ø"/>
              <a:defRPr/>
            </a:pPr>
            <a:r>
              <a:rPr lang="fr-FR" sz="2800" dirty="0" smtClean="0"/>
              <a:t>Entraîner nos élèves à </a:t>
            </a:r>
            <a:r>
              <a:rPr lang="fr-FR" sz="2800" dirty="0"/>
              <a:t>la prise de notes: </a:t>
            </a:r>
            <a:endParaRPr lang="fr-FR" sz="2800" dirty="0" smtClean="0"/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r>
              <a:rPr lang="fr-FR" sz="2800" dirty="0"/>
              <a:t> </a:t>
            </a:r>
            <a:r>
              <a:rPr lang="fr-FR" sz="2800" dirty="0" smtClean="0"/>
              <a:t>   que noter </a:t>
            </a:r>
            <a:r>
              <a:rPr lang="fr-FR" sz="2800" dirty="0"/>
              <a:t>et comment?</a:t>
            </a:r>
          </a:p>
          <a:p>
            <a:pPr eaLnBrk="1" fontAlgn="auto" hangingPunct="1">
              <a:buFont typeface="Wingdings" pitchFamily="2" charset="2"/>
              <a:buChar char="Ø"/>
              <a:defRPr/>
            </a:pPr>
            <a:endParaRPr lang="fr-FR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wrap="square" numCol="1" compatLnSpc="1">
            <a:prstTxWarp prst="textNoShape">
              <a:avLst/>
            </a:prstTxWarp>
          </a:bodyPr>
          <a:lstStyle/>
          <a:p>
            <a:pPr algn="ctr"/>
            <a:r>
              <a:rPr lang="fr-FR" sz="2600" cap="none" smtClean="0"/>
              <a:t>EXEMPLE DE PRISE DE NOTES D’UN ÉLÈVE</a:t>
            </a:r>
          </a:p>
        </p:txBody>
      </p:sp>
      <p:pic>
        <p:nvPicPr>
          <p:cNvPr id="40965" name="Picture 5" descr="8321B12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60400"/>
            <a:ext cx="9144000" cy="619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3600" i="1" dirty="0" smtClean="0"/>
              <a:t>Les rituels de l’ audio</a:t>
            </a:r>
            <a:r>
              <a:rPr lang="fr-FR" i="1" dirty="0" smtClean="0"/>
              <a:t>…</a:t>
            </a:r>
            <a:endParaRPr lang="fr-FR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eaLnBrk="1" fontAlgn="auto" hangingPunct="1">
              <a:buFont typeface="Wingdings" charset="2"/>
              <a:buChar char="Ø"/>
              <a:defRPr/>
            </a:pPr>
            <a:endParaRPr lang="fr-FR" sz="2800" dirty="0" smtClean="0"/>
          </a:p>
          <a:p>
            <a:pPr eaLnBrk="1" fontAlgn="auto" hangingPunct="1">
              <a:buFont typeface="Wingdings" charset="2"/>
              <a:buChar char="Ø"/>
              <a:defRPr/>
            </a:pPr>
            <a:r>
              <a:rPr lang="fr-FR" sz="2800" dirty="0" smtClean="0"/>
              <a:t>Entraîner </a:t>
            </a:r>
            <a:r>
              <a:rPr lang="fr-FR" sz="2800" dirty="0"/>
              <a:t>nos élèves à l’ utilisation de </a:t>
            </a:r>
            <a:r>
              <a:rPr lang="fr-FR" sz="2800" dirty="0" smtClean="0"/>
              <a:t>LA minute </a:t>
            </a:r>
            <a:r>
              <a:rPr lang="fr-FR" sz="2800" dirty="0"/>
              <a:t>de pause: l’ utiliser pour mettre en pratique </a:t>
            </a:r>
            <a:r>
              <a:rPr lang="fr-FR" sz="2800" dirty="0" smtClean="0"/>
              <a:t>certaines </a:t>
            </a:r>
            <a:r>
              <a:rPr lang="fr-FR" sz="2800" dirty="0"/>
              <a:t>stratégies comme la déduction, la </a:t>
            </a:r>
            <a:r>
              <a:rPr lang="fr-FR" sz="2800" dirty="0" smtClean="0"/>
              <a:t>hiérarchisation</a:t>
            </a:r>
          </a:p>
          <a:p>
            <a:pPr eaLnBrk="1" fontAlgn="auto" hangingPunct="1">
              <a:buFont typeface="Wingdings" pitchFamily="2" charset="2"/>
              <a:buChar char="Ø"/>
              <a:defRPr/>
            </a:pPr>
            <a:endParaRPr lang="fr-FR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7924800" cy="509587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algn="ctr"/>
            <a:r>
              <a:rPr lang="fr-FR" sz="2600" cap="none" smtClean="0"/>
              <a:t>EXEMPLE DE GRILLE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4" name="Espace réservé du contenu 2"/>
          <p:cNvSpPr>
            <a:spLocks/>
          </p:cNvSpPr>
          <p:nvPr/>
        </p:nvSpPr>
        <p:spPr bwMode="auto">
          <a:xfrm>
            <a:off x="609600" y="1600200"/>
            <a:ext cx="7924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/>
            </a:pPr>
            <a:endParaRPr lang="fr-FR" sz="1700" spc="30" dirty="0">
              <a:latin typeface="+mn-lt"/>
              <a:cs typeface="+mn-cs"/>
            </a:endParaRPr>
          </a:p>
        </p:txBody>
      </p:sp>
      <p:sp>
        <p:nvSpPr>
          <p:cNvPr id="5" name="Espace réservé du contenu 2"/>
          <p:cNvSpPr>
            <a:spLocks/>
          </p:cNvSpPr>
          <p:nvPr/>
        </p:nvSpPr>
        <p:spPr bwMode="auto">
          <a:xfrm>
            <a:off x="609600" y="1600200"/>
            <a:ext cx="7924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charset="0"/>
              <a:buChar char="•"/>
              <a:defRPr/>
            </a:pPr>
            <a:endParaRPr lang="fr-FR" sz="1700" spc="30" dirty="0">
              <a:latin typeface="+mn-lt"/>
              <a:cs typeface="+mn-cs"/>
            </a:endParaRPr>
          </a:p>
        </p:txBody>
      </p:sp>
      <p:pic>
        <p:nvPicPr>
          <p:cNvPr id="37896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4225"/>
            <a:ext cx="9134475" cy="607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3600" dirty="0" err="1" smtClean="0"/>
              <a:t>INTEgrer</a:t>
            </a:r>
            <a:r>
              <a:rPr lang="fr-FR" sz="3600" dirty="0" smtClean="0"/>
              <a:t> la </a:t>
            </a:r>
            <a:r>
              <a:rPr lang="fr-FR" sz="3600" dirty="0" err="1" smtClean="0"/>
              <a:t>co</a:t>
            </a:r>
            <a:r>
              <a:rPr lang="fr-FR" sz="3600" dirty="0" smtClean="0"/>
              <a:t> dans une séquence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eaLnBrk="1" fontAlgn="auto" hangingPunct="1">
              <a:buFont typeface="Arial" pitchFamily="34" charset="0"/>
              <a:buNone/>
              <a:defRPr/>
            </a:pPr>
            <a:r>
              <a:rPr lang="fr-FR" sz="3200" dirty="0" smtClean="0"/>
              <a:t>1)Quelle place?</a:t>
            </a:r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r>
              <a:rPr lang="fr-FR" sz="3200" dirty="0" smtClean="0"/>
              <a:t>2)Quelle(s) interaction(s) avec les autres compétences?</a:t>
            </a:r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r>
              <a:rPr lang="fr-FR" sz="3200" dirty="0" smtClean="0"/>
              <a:t>3)Comment produire de la langue?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1) Quelle place?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fr-FR" sz="3600" dirty="0"/>
              <a:t>La CO est </a:t>
            </a:r>
            <a:r>
              <a:rPr lang="fr-FR" sz="3600" dirty="0" smtClean="0"/>
              <a:t>d’autant plus </a:t>
            </a:r>
            <a:r>
              <a:rPr lang="fr-FR" sz="3600" dirty="0"/>
              <a:t>efficace </a:t>
            </a:r>
            <a:r>
              <a:rPr lang="fr-FR" sz="3600" dirty="0" smtClean="0"/>
              <a:t>que </a:t>
            </a:r>
            <a:r>
              <a:rPr lang="fr-FR" sz="3600" dirty="0"/>
              <a:t>l’ obtention d’ informations vise à accomplir une tâche finale</a:t>
            </a:r>
          </a:p>
          <a:p>
            <a:pPr eaLnBrk="1" fontAlgn="auto" hangingPunct="1">
              <a:buFont typeface="Wingdings" charset="2"/>
              <a:buChar char="Ø"/>
              <a:defRPr/>
            </a:pPr>
            <a:r>
              <a:rPr lang="fr-FR" sz="3600" dirty="0"/>
              <a:t>Il ne s’ agit plus de trouver LA bonne </a:t>
            </a:r>
            <a:r>
              <a:rPr lang="fr-FR" sz="3600" dirty="0" smtClean="0"/>
              <a:t>réponse. Ce n’est pas un exercice de pointage .</a:t>
            </a:r>
            <a:endParaRPr lang="fr-FR" sz="1800" dirty="0"/>
          </a:p>
          <a:p>
            <a:pPr eaLnBrk="1" fontAlgn="auto" hangingPunct="1">
              <a:buFont typeface="Arial" pitchFamily="34" charset="0"/>
              <a:buChar char="•"/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1) Quelle place?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indent="0" eaLnBrk="1" fontAlgn="auto" hangingPunct="1">
              <a:buFont typeface="Arial" pitchFamily="34" charset="0"/>
              <a:buNone/>
              <a:defRPr/>
            </a:pPr>
            <a:r>
              <a:rPr lang="fr-FR" sz="3600" dirty="0" smtClean="0"/>
              <a:t>Par exemple:</a:t>
            </a:r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r>
              <a:rPr lang="fr-FR" sz="3600" dirty="0" smtClean="0"/>
              <a:t>On </a:t>
            </a:r>
            <a:r>
              <a:rPr lang="fr-FR" sz="3600" dirty="0"/>
              <a:t>peut mettre un groupe d’ élève sur une audio</a:t>
            </a:r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r>
              <a:rPr lang="fr-FR" sz="3600" dirty="0" smtClean="0"/>
              <a:t>+ un </a:t>
            </a:r>
            <a:r>
              <a:rPr lang="fr-FR" sz="3600" dirty="0"/>
              <a:t>autre sur une </a:t>
            </a:r>
            <a:r>
              <a:rPr lang="fr-FR" sz="3600" dirty="0" smtClean="0"/>
              <a:t>audio  </a:t>
            </a:r>
            <a:r>
              <a:rPr lang="fr-FR" sz="3600" dirty="0"/>
              <a:t>différente mais </a:t>
            </a:r>
            <a:r>
              <a:rPr lang="fr-FR" sz="3600" dirty="0" smtClean="0"/>
              <a:t>sur  </a:t>
            </a:r>
            <a:r>
              <a:rPr lang="fr-FR" sz="3600" dirty="0"/>
              <a:t>la même </a:t>
            </a:r>
            <a:r>
              <a:rPr lang="fr-FR" sz="3600" dirty="0" smtClean="0"/>
              <a:t>problématique: </a:t>
            </a:r>
            <a:r>
              <a:rPr lang="fr-FR" sz="3600" u="sng" dirty="0" smtClean="0"/>
              <a:t>différencier grâce à la technologie</a:t>
            </a:r>
            <a:endParaRPr lang="fr-FR" sz="3600" u="sng" dirty="0"/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r>
              <a:rPr lang="fr-FR" sz="3600" dirty="0" smtClean="0"/>
              <a:t>= 2 aspects </a:t>
            </a:r>
            <a:r>
              <a:rPr lang="fr-FR" sz="3600" dirty="0"/>
              <a:t>d’ une même question avec une tâche dynamique </a:t>
            </a:r>
            <a:r>
              <a:rPr lang="fr-FR" sz="3600" dirty="0" smtClean="0"/>
              <a:t>: du type résolution </a:t>
            </a:r>
            <a:r>
              <a:rPr lang="fr-FR" sz="3600" dirty="0"/>
              <a:t>de </a:t>
            </a:r>
            <a:r>
              <a:rPr lang="fr-FR" sz="3600" dirty="0" smtClean="0"/>
              <a:t>problème ( démarche actionnelle)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3600" dirty="0" smtClean="0"/>
              <a:t>Pourquoi doit-on entraîner la CO?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eaLnBrk="1" fontAlgn="auto" hangingPunct="1">
              <a:buFont typeface="Arial" pitchFamily="34" charset="0"/>
              <a:buNone/>
              <a:defRPr/>
            </a:pPr>
            <a:endParaRPr lang="fr-FR" sz="3200" dirty="0" smtClean="0"/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r>
              <a:rPr lang="fr-FR" sz="3200" dirty="0" smtClean="0"/>
              <a:t>1) Des raisons institutionnelles</a:t>
            </a:r>
          </a:p>
          <a:p>
            <a:pPr eaLnBrk="1" fontAlgn="auto" hangingPunct="1">
              <a:buFont typeface="Wingdings" charset="2"/>
              <a:buChar char="Ø"/>
              <a:defRPr/>
            </a:pPr>
            <a:r>
              <a:rPr lang="fr-FR" sz="3200" dirty="0" smtClean="0"/>
              <a:t>Le BO</a:t>
            </a:r>
          </a:p>
          <a:p>
            <a:pPr eaLnBrk="1" fontAlgn="auto" hangingPunct="1">
              <a:buFont typeface="Wingdings" charset="2"/>
              <a:buChar char="Ø"/>
              <a:defRPr/>
            </a:pPr>
            <a:r>
              <a:rPr lang="fr-FR" sz="3200" dirty="0" smtClean="0"/>
              <a:t>L’ épreuve du bac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Doc 3+4+5 ( suite du doc 1) mais en vidéo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z="2400" i="1" dirty="0" smtClean="0"/>
              <a:t>Suite des opérations</a:t>
            </a:r>
            <a:endParaRPr lang="en-GB" sz="24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defRPr/>
            </a:pPr>
            <a:r>
              <a:rPr lang="fr-FR" sz="3200" dirty="0" smtClean="0"/>
              <a:t>Group </a:t>
            </a:r>
            <a:r>
              <a:rPr lang="fr-FR" sz="3200" dirty="0" err="1" smtClean="0"/>
              <a:t>work</a:t>
            </a:r>
            <a:r>
              <a:rPr lang="fr-FR" sz="3200" dirty="0" smtClean="0"/>
              <a:t> doc 3+4+5</a:t>
            </a:r>
          </a:p>
          <a:p>
            <a:pPr>
              <a:defRPr/>
            </a:pPr>
            <a:r>
              <a:rPr lang="fr-FR" sz="3200" dirty="0" smtClean="0"/>
              <a:t>Utilisation des stratégies et des rituels</a:t>
            </a:r>
          </a:p>
          <a:p>
            <a:pPr>
              <a:defRPr/>
            </a:pPr>
            <a:r>
              <a:rPr lang="fr-FR" sz="3200" dirty="0" smtClean="0"/>
              <a:t>Restitution par </a:t>
            </a:r>
            <a:r>
              <a:rPr lang="fr-FR" sz="3200" dirty="0" err="1" smtClean="0"/>
              <a:t>groupe+questions</a:t>
            </a:r>
            <a:endParaRPr lang="fr-FR" sz="3200" dirty="0" smtClean="0"/>
          </a:p>
          <a:p>
            <a:pPr>
              <a:defRPr/>
            </a:pPr>
            <a:r>
              <a:rPr lang="fr-FR" sz="3200" dirty="0" smtClean="0"/>
              <a:t>Nuancer son opinion et exprimer un point de vue</a:t>
            </a:r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fr-FR" sz="3600" dirty="0"/>
              <a:t>Le travail est </a:t>
            </a:r>
            <a:r>
              <a:rPr lang="fr-FR" sz="3600" dirty="0" smtClean="0"/>
              <a:t>plus </a:t>
            </a:r>
            <a:r>
              <a:rPr lang="fr-FR" sz="3600" dirty="0"/>
              <a:t>efficace quand il porte sur l'exploitation de la compréhension orale </a:t>
            </a:r>
          </a:p>
          <a:p>
            <a:pPr eaLnBrk="1" fontAlgn="auto" hangingPunct="1">
              <a:buFont typeface="Wingdings" charset="2"/>
              <a:buChar char="Ø"/>
              <a:defRPr/>
            </a:pPr>
            <a:r>
              <a:rPr lang="fr-FR" sz="3600" dirty="0" smtClean="0"/>
              <a:t>demander </a:t>
            </a:r>
            <a:r>
              <a:rPr lang="fr-FR" sz="3600" dirty="0"/>
              <a:t>à l'élève d'agir à partir de ce qu'il aura </a:t>
            </a:r>
            <a:r>
              <a:rPr lang="fr-FR" sz="3600" dirty="0" smtClean="0"/>
              <a:t>compris. </a:t>
            </a:r>
            <a:endParaRPr lang="fr-FR" sz="3600" dirty="0"/>
          </a:p>
          <a:p>
            <a:pPr eaLnBrk="1" fontAlgn="auto" hangingPunct="1">
              <a:buFont typeface="Arial" pitchFamily="34" charset="0"/>
              <a:buChar char="•"/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2)Quelle(s) interaction(s) avec les autres compétences?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eaLnBrk="1" fontAlgn="auto" hangingPunct="1">
              <a:buFont typeface="Wingdings" pitchFamily="2" charset="2"/>
              <a:buChar char="Ø"/>
              <a:defRPr/>
            </a:pPr>
            <a:r>
              <a:rPr lang="fr-FR" sz="3600" dirty="0"/>
              <a:t>Il est nécessaire d’ associer le travail de compréhension  de l’ oral à celui de l’ expression orale </a:t>
            </a:r>
            <a:endParaRPr lang="fr-FR" sz="3600" dirty="0" smtClean="0"/>
          </a:p>
          <a:p>
            <a:pPr eaLnBrk="1" fontAlgn="auto" hangingPunct="1">
              <a:buFont typeface="Wingdings" pitchFamily="2" charset="2"/>
              <a:buChar char="Ø"/>
              <a:defRPr/>
            </a:pPr>
            <a:r>
              <a:rPr lang="fr-FR" sz="3600" dirty="0" smtClean="0"/>
              <a:t>La compréhension de l’ oral permet d’ améliorer l’ expression écrite également.</a:t>
            </a:r>
            <a:endParaRPr lang="fr-FR" sz="3600" dirty="0"/>
          </a:p>
          <a:p>
            <a:pPr eaLnBrk="1" fontAlgn="auto" hangingPunct="1">
              <a:buFont typeface="Arial" pitchFamily="34" charset="0"/>
              <a:buChar char="•"/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3)Comment produire la langue?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1" fontAlgn="auto" hangingPunct="1">
              <a:buFont typeface="Arial" pitchFamily="34" charset="0"/>
              <a:buNone/>
              <a:defRPr/>
            </a:pPr>
            <a:r>
              <a:rPr lang="fr-FR" sz="3600" dirty="0" smtClean="0"/>
              <a:t>La CO a ses propres outils langagiers.</a:t>
            </a:r>
          </a:p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fr-FR" sz="3600" dirty="0" smtClean="0"/>
              <a:t>A </a:t>
            </a:r>
            <a:r>
              <a:rPr lang="fr-FR" sz="3600" dirty="0"/>
              <a:t>partir de la grammaire de l’ </a:t>
            </a:r>
            <a:r>
              <a:rPr lang="fr-FR" sz="3600" dirty="0" smtClean="0"/>
              <a:t>oral , constitution d’ une fiche d’aide dans le cahier de l’élève</a:t>
            </a:r>
          </a:p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fr-FR" sz="3600" dirty="0"/>
              <a:t>O</a:t>
            </a:r>
            <a:r>
              <a:rPr lang="fr-FR" sz="3600" dirty="0" smtClean="0"/>
              <a:t>n  scénarise la CO </a:t>
            </a:r>
          </a:p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fr-FR" sz="3600" dirty="0" smtClean="0"/>
              <a:t>La CO va aider à préciser, à construire  la langue.</a:t>
            </a:r>
          </a:p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fr-FR" sz="3600" dirty="0" smtClean="0"/>
              <a:t>La CO :une langue transférable</a:t>
            </a:r>
          </a:p>
          <a:p>
            <a:pPr eaLnBrk="1" fontAlgn="auto" hangingPunct="1">
              <a:buFont typeface="Arial" pitchFamily="34" charset="0"/>
              <a:buChar char="•"/>
              <a:defRPr/>
            </a:pPr>
            <a:endParaRPr lang="fr-FR" sz="3600" dirty="0"/>
          </a:p>
          <a:p>
            <a:pPr eaLnBrk="1" fontAlgn="auto" hangingPunct="1">
              <a:buFont typeface="Arial" pitchFamily="34" charset="0"/>
              <a:buChar char="•"/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dirty="0" smtClean="0"/>
              <a:t>Les Enjeux sont importants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fr-FR" sz="3600" dirty="0" smtClean="0"/>
              <a:t>La compréhension de l’ oral: une activité dynamique</a:t>
            </a:r>
          </a:p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fr-FR" sz="3600" dirty="0" smtClean="0"/>
              <a:t> difficile mais valorisante</a:t>
            </a:r>
          </a:p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fr-FR" sz="3600" dirty="0" smtClean="0"/>
              <a:t>Riche et agissante pour l’ acteur social qu’est l’élève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fr-FR" sz="3600" dirty="0"/>
              <a:t>L’espace du vivant =un espace de </a:t>
            </a:r>
            <a:r>
              <a:rPr lang="fr-FR" sz="3600" dirty="0" smtClean="0"/>
              <a:t>compréhension et de restitution</a:t>
            </a:r>
            <a:endParaRPr lang="fr-FR" sz="3600" dirty="0"/>
          </a:p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fr-FR" sz="3600" dirty="0" smtClean="0"/>
              <a:t>Cet espace </a:t>
            </a:r>
            <a:r>
              <a:rPr lang="fr-FR" sz="3600" dirty="0"/>
              <a:t>doit être </a:t>
            </a:r>
            <a:r>
              <a:rPr lang="fr-FR" sz="3600" dirty="0" smtClean="0"/>
              <a:t>apprivoisé, </a:t>
            </a:r>
            <a:r>
              <a:rPr lang="fr-FR" sz="3600" dirty="0"/>
              <a:t>il y une phase d </a:t>
            </a:r>
            <a:r>
              <a:rPr lang="fr-FR" sz="3600" dirty="0" smtClean="0"/>
              <a:t>acclimatation essentielle et l’espace classe en est un.</a:t>
            </a:r>
          </a:p>
          <a:p>
            <a:pPr marL="0" indent="0" eaLnBrk="1" fontAlgn="auto" hangingPunct="1">
              <a:buFont typeface="Arial" charset="0"/>
              <a:buNone/>
              <a:defRPr/>
            </a:pPr>
            <a:r>
              <a:rPr lang="fr-FR" sz="3600" i="1" dirty="0" smtClean="0"/>
              <a:t>MERCI pour votre attention</a:t>
            </a:r>
            <a:endParaRPr lang="fr-FR" sz="3600" i="1" dirty="0"/>
          </a:p>
          <a:p>
            <a:pPr eaLnBrk="1" fontAlgn="auto" hangingPunct="1">
              <a:buFont typeface="Arial" pitchFamily="34" charset="0"/>
              <a:buChar char="•"/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3600" i="1" dirty="0" smtClean="0"/>
              <a:t>Pourquoi doit- on le faire?</a:t>
            </a:r>
            <a:endParaRPr lang="fr-FR" sz="36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eaLnBrk="1" fontAlgn="auto" hangingPunct="1">
              <a:buFont typeface="Arial" pitchFamily="34" charset="0"/>
              <a:buNone/>
              <a:defRPr/>
            </a:pPr>
            <a:endParaRPr lang="fr-FR" sz="3200" dirty="0" smtClean="0"/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r>
              <a:rPr lang="fr-FR" sz="3200" dirty="0" smtClean="0"/>
              <a:t>2) Des </a:t>
            </a:r>
            <a:r>
              <a:rPr lang="fr-FR" sz="3200" dirty="0"/>
              <a:t>raisons plus </a:t>
            </a:r>
            <a:r>
              <a:rPr lang="fr-FR" sz="3200" dirty="0" smtClean="0"/>
              <a:t>profondes</a:t>
            </a:r>
            <a:endParaRPr lang="fr-FR" sz="3200" dirty="0"/>
          </a:p>
          <a:p>
            <a:pPr eaLnBrk="1" fontAlgn="auto" hangingPunct="1">
              <a:buFont typeface="Wingdings" charset="2"/>
              <a:buChar char="Ø"/>
              <a:defRPr/>
            </a:pPr>
            <a:r>
              <a:rPr lang="fr-FR" sz="3200" dirty="0" smtClean="0"/>
              <a:t>Compétence majeure de la langue souvent négligée </a:t>
            </a:r>
          </a:p>
          <a:p>
            <a:pPr eaLnBrk="1" fontAlgn="auto" hangingPunct="1">
              <a:buFont typeface="Wingdings" charset="2"/>
              <a:buChar char="Ø"/>
              <a:defRPr/>
            </a:pPr>
            <a:r>
              <a:rPr lang="fr-FR" sz="3200" dirty="0" smtClean="0"/>
              <a:t> la CO c’est notre quotidien de cours</a:t>
            </a:r>
          </a:p>
          <a:p>
            <a:pPr eaLnBrk="1" fontAlgn="auto" hangingPunct="1">
              <a:buFont typeface="Wingdings" charset="2"/>
              <a:buChar char="Ø"/>
              <a:defRPr/>
            </a:pPr>
            <a:r>
              <a:rPr lang="fr-FR" sz="3200" dirty="0" smtClean="0"/>
              <a:t>La CO permet d’entraîner la PO</a:t>
            </a:r>
          </a:p>
          <a:p>
            <a:pPr eaLnBrk="1" fontAlgn="auto" hangingPunct="1">
              <a:buFont typeface="Arial" pitchFamily="34" charset="0"/>
              <a:buChar char="•"/>
              <a:defRPr/>
            </a:pPr>
            <a:endParaRPr lang="fr-FR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2800" i="1" dirty="0" smtClean="0"/>
              <a:t> </a:t>
            </a:r>
            <a:r>
              <a:rPr lang="fr-FR" sz="3600" i="1" dirty="0"/>
              <a:t>Pourquoi </a:t>
            </a:r>
            <a:r>
              <a:rPr lang="fr-FR" sz="3600" i="1" dirty="0" smtClean="0"/>
              <a:t>doit- </a:t>
            </a:r>
            <a:r>
              <a:rPr lang="fr-FR" sz="3600" i="1" dirty="0"/>
              <a:t>on le faire?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eaLnBrk="1" fontAlgn="auto" hangingPunct="1">
              <a:buFont typeface="Arial" pitchFamily="34" charset="0"/>
              <a:buNone/>
              <a:defRPr/>
            </a:pPr>
            <a:endParaRPr lang="fr-FR" sz="3200" dirty="0" smtClean="0"/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r>
              <a:rPr lang="fr-FR" sz="3200" dirty="0" smtClean="0"/>
              <a:t>3) Des raisons plus pratiques</a:t>
            </a:r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r>
              <a:rPr lang="fr-FR" sz="3200" dirty="0" smtClean="0"/>
              <a:t>Nous avons les moyens de le faire</a:t>
            </a:r>
          </a:p>
          <a:p>
            <a:pPr eaLnBrk="1" fontAlgn="auto" hangingPunct="1">
              <a:buFont typeface="Wingdings" charset="2"/>
              <a:buChar char="Ø"/>
              <a:defRPr/>
            </a:pPr>
            <a:r>
              <a:rPr lang="fr-FR" sz="3200" dirty="0" err="1" smtClean="0"/>
              <a:t>Podcasts</a:t>
            </a:r>
            <a:endParaRPr lang="fr-FR" sz="3200" dirty="0" smtClean="0"/>
          </a:p>
          <a:p>
            <a:pPr eaLnBrk="1" fontAlgn="auto" hangingPunct="1">
              <a:buFont typeface="Wingdings" charset="2"/>
              <a:buChar char="Ø"/>
              <a:defRPr/>
            </a:pPr>
            <a:r>
              <a:rPr lang="fr-FR" sz="3200" dirty="0" smtClean="0"/>
              <a:t>Les espaces communs sur l’ ENT</a:t>
            </a:r>
          </a:p>
          <a:p>
            <a:pPr eaLnBrk="1" fontAlgn="auto" hangingPunct="1">
              <a:buFont typeface="Wingdings" charset="2"/>
              <a:buChar char="Ø"/>
              <a:defRPr/>
            </a:pPr>
            <a:r>
              <a:rPr lang="fr-FR" sz="3200" dirty="0" smtClean="0"/>
              <a:t>+ </a:t>
            </a:r>
            <a:r>
              <a:rPr lang="fr-FR" sz="3200" dirty="0" err="1" smtClean="0"/>
              <a:t>dropbox</a:t>
            </a:r>
            <a:r>
              <a:rPr lang="fr-FR" sz="3200" dirty="0" smtClean="0"/>
              <a:t>, </a:t>
            </a:r>
            <a:r>
              <a:rPr lang="fr-FR" sz="3200" dirty="0" err="1" smtClean="0"/>
              <a:t>moodle</a:t>
            </a:r>
            <a:r>
              <a:rPr lang="fr-FR" sz="3200" dirty="0" smtClean="0"/>
              <a:t>..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000" dirty="0" err="1" smtClean="0"/>
              <a:t>EntraÎner</a:t>
            </a:r>
            <a:r>
              <a:rPr lang="fr-FR" sz="4000" dirty="0" smtClean="0"/>
              <a:t> les élèves à la CO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 eaLnBrk="1" fontAlgn="auto" hangingPunct="1">
              <a:buFont typeface="Arial" pitchFamily="34" charset="0"/>
              <a:buNone/>
              <a:defRPr/>
            </a:pPr>
            <a:r>
              <a:rPr lang="fr-FR" sz="6000" dirty="0" smtClean="0"/>
              <a:t>Comment le faire?</a:t>
            </a:r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r>
              <a:rPr lang="fr-FR" sz="3600" dirty="0" smtClean="0"/>
              <a:t>I) Principes généraux</a:t>
            </a:r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r>
              <a:rPr lang="fr-FR" sz="3600" dirty="0" smtClean="0"/>
              <a:t>II) Stratégies</a:t>
            </a:r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r>
              <a:rPr lang="fr-FR" sz="3600" dirty="0" smtClean="0"/>
              <a:t>III) L’ intégration dans la séquence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3600" dirty="0" smtClean="0"/>
              <a:t>Principes </a:t>
            </a:r>
            <a:r>
              <a:rPr lang="fr-FR" sz="3600" dirty="0" err="1" smtClean="0"/>
              <a:t>generaux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1" fontAlgn="auto" hangingPunct="1">
              <a:buFont typeface="Arial" pitchFamily="34" charset="0"/>
              <a:buNone/>
              <a:defRPr/>
            </a:pPr>
            <a:endParaRPr lang="fr-FR" sz="3200" dirty="0" smtClean="0"/>
          </a:p>
          <a:p>
            <a:pPr eaLnBrk="1" fontAlgn="auto" hangingPunct="1">
              <a:buFont typeface="Arial"/>
              <a:buChar char="•"/>
              <a:defRPr/>
            </a:pPr>
            <a:r>
              <a:rPr lang="fr-FR" sz="3200" dirty="0" smtClean="0"/>
              <a:t>Entraîner suppose un temps d’ exposition</a:t>
            </a:r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r>
              <a:rPr lang="fr-FR" sz="3200" dirty="0" smtClean="0"/>
              <a:t>(baladodiffusion/dépôt des </a:t>
            </a:r>
            <a:r>
              <a:rPr lang="fr-FR" sz="3200" dirty="0" err="1" smtClean="0"/>
              <a:t>audios</a:t>
            </a:r>
            <a:r>
              <a:rPr lang="fr-FR" sz="3200" dirty="0" smtClean="0"/>
              <a:t> sur l’ ENT/</a:t>
            </a:r>
            <a:r>
              <a:rPr lang="fr-FR" sz="3200" dirty="0" err="1" smtClean="0"/>
              <a:t>dropbox</a:t>
            </a:r>
            <a:r>
              <a:rPr lang="fr-FR" sz="3200" dirty="0" smtClean="0"/>
              <a:t>…)  cela est indispensable</a:t>
            </a:r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endParaRPr lang="fr-FR" sz="3200" dirty="0" smtClean="0"/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r>
              <a:rPr lang="fr-FR" sz="3600" i="1" u="sng" dirty="0" smtClean="0">
                <a:solidFill>
                  <a:srgbClr val="FFC000"/>
                </a:solidFill>
              </a:rPr>
              <a:t>MAIS   cela ne saurait suffire: </a:t>
            </a:r>
          </a:p>
          <a:p>
            <a:pPr marL="0" indent="0" eaLnBrk="1" fontAlgn="auto" hangingPunct="1">
              <a:buFont typeface="Arial" pitchFamily="34" charset="0"/>
              <a:buNone/>
              <a:defRPr/>
            </a:pPr>
            <a:r>
              <a:rPr lang="fr-FR" sz="3600" i="1" u="sng" dirty="0" smtClean="0">
                <a:solidFill>
                  <a:srgbClr val="FFC000"/>
                </a:solidFill>
              </a:rPr>
              <a:t>il faut entraîner en classe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3600" dirty="0" smtClean="0"/>
              <a:t>Principes </a:t>
            </a:r>
            <a:r>
              <a:rPr lang="fr-FR" sz="3600" dirty="0" err="1" smtClean="0"/>
              <a:t>generaux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eaLnBrk="1" fontAlgn="auto" hangingPunct="1">
              <a:buFont typeface="Wingdings" charset="2"/>
              <a:buChar char="Ø"/>
              <a:defRPr/>
            </a:pPr>
            <a:r>
              <a:rPr lang="fr-FR" sz="3200" dirty="0" smtClean="0"/>
              <a:t>Entraîner en choisissant  des </a:t>
            </a:r>
            <a:r>
              <a:rPr lang="fr-FR" sz="3200" dirty="0" err="1" smtClean="0"/>
              <a:t>audios</a:t>
            </a:r>
            <a:r>
              <a:rPr lang="fr-FR" sz="3200" dirty="0" smtClean="0"/>
              <a:t> abordables</a:t>
            </a:r>
          </a:p>
          <a:p>
            <a:pPr eaLnBrk="1" fontAlgn="auto" hangingPunct="1">
              <a:buFont typeface="Wingdings" charset="2"/>
              <a:buChar char="Ø"/>
              <a:defRPr/>
            </a:pPr>
            <a:r>
              <a:rPr lang="fr-FR" sz="3200" dirty="0" smtClean="0"/>
              <a:t>Avec une progression dans les difficultés pour mettre les élèves en situation de réussite.</a:t>
            </a:r>
          </a:p>
          <a:p>
            <a:pPr eaLnBrk="1" fontAlgn="auto" hangingPunct="1">
              <a:buFont typeface="Wingdings" charset="2"/>
              <a:buChar char="Ø"/>
              <a:defRPr/>
            </a:pPr>
            <a:r>
              <a:rPr lang="fr-FR" sz="3200" dirty="0"/>
              <a:t>La mise en confiance est </a:t>
            </a:r>
            <a:r>
              <a:rPr lang="fr-FR" sz="3200" dirty="0" smtClean="0"/>
              <a:t>essentielle</a:t>
            </a:r>
          </a:p>
          <a:p>
            <a:pPr eaLnBrk="1" fontAlgn="auto" hangingPunct="1">
              <a:buFont typeface="Wingdings" charset="2"/>
              <a:buChar char="Ø"/>
              <a:defRPr/>
            </a:pPr>
            <a:r>
              <a:rPr lang="fr-FR" sz="3200" dirty="0" smtClean="0"/>
              <a:t>Positiver la CO dès les premières étapes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3600" i="1" dirty="0" smtClean="0"/>
              <a:t>Principes </a:t>
            </a:r>
            <a:r>
              <a:rPr lang="fr-FR" sz="3600" i="1" dirty="0" err="1" smtClean="0"/>
              <a:t>generaux</a:t>
            </a:r>
            <a:endParaRPr lang="fr-FR" sz="3600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fr-FR" sz="3200" b="1" u="sng" dirty="0" smtClean="0"/>
              <a:t>Entraîner n’ est pas évaluer d’où des choix</a:t>
            </a:r>
          </a:p>
          <a:p>
            <a:pPr eaLnBrk="1" fontAlgn="auto" hangingPunct="1">
              <a:buFont typeface="Wingdings" charset="2"/>
              <a:buChar char="Ø"/>
              <a:defRPr/>
            </a:pPr>
            <a:r>
              <a:rPr lang="fr-FR" sz="3200" dirty="0" smtClean="0"/>
              <a:t>  à faire entre écoute globale et fragmentée.</a:t>
            </a:r>
            <a:endParaRPr lang="fr-FR" sz="3200" dirty="0"/>
          </a:p>
          <a:p>
            <a:pPr eaLnBrk="1" fontAlgn="auto" hangingPunct="1">
              <a:buFont typeface="Wingdings" charset="2"/>
              <a:buChar char="Ø"/>
              <a:defRPr/>
            </a:pPr>
            <a:r>
              <a:rPr lang="fr-FR" sz="3200" dirty="0" smtClean="0"/>
              <a:t>Ces  choix sont à faire en fonction des objectifs  fixés</a:t>
            </a:r>
            <a:r>
              <a:rPr lang="fr-FR" sz="3200" dirty="0"/>
              <a:t>.</a:t>
            </a:r>
          </a:p>
          <a:p>
            <a:pPr eaLnBrk="1" fontAlgn="auto" hangingPunct="1">
              <a:buFont typeface="Wingdings" charset="2"/>
              <a:buChar char="Ø"/>
              <a:defRPr/>
            </a:pPr>
            <a:r>
              <a:rPr lang="fr-FR" sz="3200" dirty="0" smtClean="0"/>
              <a:t>Ils sont variables à l’infini</a:t>
            </a:r>
          </a:p>
          <a:p>
            <a:pPr eaLnBrk="1" fontAlgn="auto" hangingPunct="1">
              <a:buFont typeface="Arial" pitchFamily="34" charset="0"/>
              <a:buChar char="•"/>
              <a:defRPr/>
            </a:pPr>
            <a:r>
              <a:rPr lang="fr-FR" sz="3200" b="1" u="sng" dirty="0" smtClean="0"/>
              <a:t>Entraîner la CO c’est entraîner les stratégies.</a:t>
            </a:r>
          </a:p>
          <a:p>
            <a:pPr marL="857250" lvl="1" indent="-457200" eaLnBrk="1" fontAlgn="auto" hangingPunct="1">
              <a:buFont typeface="Wingdings" charset="2"/>
              <a:buChar char="Ø"/>
              <a:defRPr/>
            </a:pPr>
            <a:r>
              <a:rPr lang="fr-FR" sz="3200" dirty="0" smtClean="0"/>
              <a:t>Qui sont transversales à la CO et la CE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Horizon.thmx</Template>
  <TotalTime>80</TotalTime>
  <Words>1112</Words>
  <Application>Microsoft Macintosh PowerPoint</Application>
  <PresentationFormat>Présentation à l'écran (4:3)</PresentationFormat>
  <Paragraphs>150</Paragraphs>
  <Slides>36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36</vt:i4>
      </vt:variant>
    </vt:vector>
  </HeadingPairs>
  <TitlesOfParts>
    <vt:vector size="37" baseType="lpstr">
      <vt:lpstr>Horizon</vt:lpstr>
      <vt:lpstr>Entraîner la compréhension de l’ oral</vt:lpstr>
      <vt:lpstr>Présentation PowerPoint</vt:lpstr>
      <vt:lpstr>Pourquoi doit-on entraîner la CO?</vt:lpstr>
      <vt:lpstr>Pourquoi doit- on le faire?</vt:lpstr>
      <vt:lpstr> Pourquoi doit- on le faire?</vt:lpstr>
      <vt:lpstr>EntraÎner les élèves à la CO</vt:lpstr>
      <vt:lpstr>Principes generaux</vt:lpstr>
      <vt:lpstr>Principes generaux</vt:lpstr>
      <vt:lpstr>Principes generaux</vt:lpstr>
      <vt:lpstr>Les strategies</vt:lpstr>
      <vt:lpstr>le choix du support est essentiel</vt:lpstr>
      <vt:lpstr>le choix du support est essentiel</vt:lpstr>
      <vt:lpstr>Présentation de deux audios dans une séquence sur le clonage  T ES/S  STMG</vt:lpstr>
      <vt:lpstr>DOC  1 AUDIO CLONING PART 1                1mn de la video d’ origine</vt:lpstr>
      <vt:lpstr>Doc  2  audio CLONING FIDO PART 1             1’30 de la video</vt:lpstr>
      <vt:lpstr>DOC  2  VIDEO CLONING FIDO PART 2</vt:lpstr>
      <vt:lpstr>Quelles techniques?</vt:lpstr>
      <vt:lpstr>La mise en œuvre des strategies</vt:lpstr>
      <vt:lpstr>Présentation PowerPoint</vt:lpstr>
      <vt:lpstr>La mise en œuvre des strategies</vt:lpstr>
      <vt:lpstr>La mise en œuvre des stratégies</vt:lpstr>
      <vt:lpstr> créer des rituels de l’ audio…</vt:lpstr>
      <vt:lpstr>Les rituels de l’ audio…</vt:lpstr>
      <vt:lpstr>EXEMPLE DE PRISE DE NOTES D’UN ÉLÈVE</vt:lpstr>
      <vt:lpstr>Les rituels de l’ audio…</vt:lpstr>
      <vt:lpstr>EXEMPLE DE GRILLE </vt:lpstr>
      <vt:lpstr>INTEgrer la co dans une séquence</vt:lpstr>
      <vt:lpstr>1) Quelle place?</vt:lpstr>
      <vt:lpstr>1) Quelle place?</vt:lpstr>
      <vt:lpstr>Doc 3+4+5 ( suite du doc 1) mais en vidéo</vt:lpstr>
      <vt:lpstr>Suite des opérations</vt:lpstr>
      <vt:lpstr>Présentation PowerPoint</vt:lpstr>
      <vt:lpstr>2)Quelle(s) interaction(s) avec les autres compétences?</vt:lpstr>
      <vt:lpstr>3)Comment produire la langue?</vt:lpstr>
      <vt:lpstr>Les Enjeux sont importants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Entraîner la compréhension de l’ oral</dc:title>
  <dc:creator>catherine wimmer</dc:creator>
  <cp:lastModifiedBy>catherine wimmer</cp:lastModifiedBy>
  <cp:revision>78</cp:revision>
  <dcterms:created xsi:type="dcterms:W3CDTF">2013-12-14T21:11:54Z</dcterms:created>
  <dcterms:modified xsi:type="dcterms:W3CDTF">2014-01-07T18:46:13Z</dcterms:modified>
</cp:coreProperties>
</file>