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handoutMasterIdLst>
    <p:handoutMasterId r:id="rId95"/>
  </p:handoutMasterIdLst>
  <p:sldIdLst>
    <p:sldId id="410" r:id="rId2"/>
    <p:sldId id="395" r:id="rId3"/>
    <p:sldId id="396" r:id="rId4"/>
    <p:sldId id="394" r:id="rId5"/>
    <p:sldId id="315" r:id="rId6"/>
    <p:sldId id="397" r:id="rId7"/>
    <p:sldId id="398" r:id="rId8"/>
    <p:sldId id="414" r:id="rId9"/>
    <p:sldId id="399" r:id="rId10"/>
    <p:sldId id="517" r:id="rId11"/>
    <p:sldId id="401" r:id="rId12"/>
    <p:sldId id="529" r:id="rId13"/>
    <p:sldId id="326" r:id="rId14"/>
    <p:sldId id="516" r:id="rId15"/>
    <p:sldId id="323" r:id="rId16"/>
    <p:sldId id="324" r:id="rId17"/>
    <p:sldId id="322" r:id="rId18"/>
    <p:sldId id="518" r:id="rId19"/>
    <p:sldId id="522" r:id="rId20"/>
    <p:sldId id="411" r:id="rId21"/>
    <p:sldId id="412" r:id="rId22"/>
    <p:sldId id="413" r:id="rId23"/>
    <p:sldId id="415" r:id="rId24"/>
    <p:sldId id="416" r:id="rId25"/>
    <p:sldId id="418" r:id="rId26"/>
    <p:sldId id="419" r:id="rId27"/>
    <p:sldId id="420" r:id="rId28"/>
    <p:sldId id="519" r:id="rId29"/>
    <p:sldId id="421" r:id="rId30"/>
    <p:sldId id="520" r:id="rId31"/>
    <p:sldId id="423" r:id="rId32"/>
    <p:sldId id="424" r:id="rId33"/>
    <p:sldId id="425" r:id="rId34"/>
    <p:sldId id="426" r:id="rId35"/>
    <p:sldId id="427" r:id="rId36"/>
    <p:sldId id="428" r:id="rId37"/>
    <p:sldId id="528" r:id="rId38"/>
    <p:sldId id="523" r:id="rId39"/>
    <p:sldId id="429" r:id="rId40"/>
    <p:sldId id="521" r:id="rId41"/>
    <p:sldId id="430" r:id="rId42"/>
    <p:sldId id="431" r:id="rId43"/>
    <p:sldId id="432" r:id="rId44"/>
    <p:sldId id="434" r:id="rId45"/>
    <p:sldId id="435" r:id="rId46"/>
    <p:sldId id="436" r:id="rId47"/>
    <p:sldId id="437" r:id="rId48"/>
    <p:sldId id="438" r:id="rId49"/>
    <p:sldId id="440" r:id="rId50"/>
    <p:sldId id="441" r:id="rId51"/>
    <p:sldId id="442" r:id="rId52"/>
    <p:sldId id="443" r:id="rId53"/>
    <p:sldId id="444" r:id="rId54"/>
    <p:sldId id="445" r:id="rId55"/>
    <p:sldId id="446" r:id="rId56"/>
    <p:sldId id="447" r:id="rId57"/>
    <p:sldId id="448" r:id="rId58"/>
    <p:sldId id="449" r:id="rId59"/>
    <p:sldId id="325" r:id="rId60"/>
    <p:sldId id="402" r:id="rId61"/>
    <p:sldId id="406" r:id="rId62"/>
    <p:sldId id="404" r:id="rId63"/>
    <p:sldId id="407" r:id="rId64"/>
    <p:sldId id="405" r:id="rId65"/>
    <p:sldId id="408" r:id="rId66"/>
    <p:sldId id="409" r:id="rId67"/>
    <p:sldId id="525" r:id="rId68"/>
    <p:sldId id="514" r:id="rId69"/>
    <p:sldId id="524" r:id="rId70"/>
    <p:sldId id="526" r:id="rId71"/>
    <p:sldId id="515" r:id="rId72"/>
    <p:sldId id="327" r:id="rId73"/>
    <p:sldId id="318" r:id="rId74"/>
    <p:sldId id="319" r:id="rId75"/>
    <p:sldId id="332" r:id="rId76"/>
    <p:sldId id="289" r:id="rId77"/>
    <p:sldId id="328" r:id="rId78"/>
    <p:sldId id="329" r:id="rId79"/>
    <p:sldId id="331" r:id="rId80"/>
    <p:sldId id="282" r:id="rId81"/>
    <p:sldId id="283" r:id="rId82"/>
    <p:sldId id="284" r:id="rId83"/>
    <p:sldId id="285" r:id="rId84"/>
    <p:sldId id="358" r:id="rId85"/>
    <p:sldId id="369" r:id="rId86"/>
    <p:sldId id="370" r:id="rId87"/>
    <p:sldId id="371" r:id="rId88"/>
    <p:sldId id="372" r:id="rId89"/>
    <p:sldId id="373" r:id="rId90"/>
    <p:sldId id="374" r:id="rId91"/>
    <p:sldId id="375" r:id="rId92"/>
    <p:sldId id="257" r:id="rId9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07" autoAdjust="0"/>
    <p:restoredTop sz="94660"/>
  </p:normalViewPr>
  <p:slideViewPr>
    <p:cSldViewPr snapToGrid="0" snapToObjects="1">
      <p:cViewPr varScale="1">
        <p:scale>
          <a:sx n="47" d="100"/>
          <a:sy n="47" d="100"/>
        </p:scale>
        <p:origin x="-1064" y="-10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2688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252CBB-1106-AC41-819E-D93ECB0917F1}" type="datetimeFigureOut">
              <a:rPr lang="fr-FR" smtClean="0"/>
              <a:t>09/01/14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6B9CEB-2988-FD4D-A984-0E7D2BE65DC8}" type="slidenum">
              <a:rPr lang="fr-FR" smtClean="0"/>
              <a:t>‹#›</a:t>
            </a:fld>
            <a:endParaRPr lang="fr-FR"/>
          </a:p>
        </p:txBody>
      </p:sp>
    </p:spTree>
    <p:extLst>
      <p:ext uri="{BB962C8B-B14F-4D97-AF65-F5344CB8AC3E}">
        <p14:creationId xmlns:p14="http://schemas.microsoft.com/office/powerpoint/2010/main" val="122663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D54F9-926B-134A-BCAC-48B5B8830DDA}" type="datetimeFigureOut">
              <a:rPr lang="fr-FR" smtClean="0"/>
              <a:t>09/01/14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7A5B5-238E-7042-9CFB-3762A9AC579A}" type="slidenum">
              <a:rPr lang="fr-FR" smtClean="0"/>
              <a:t>‹#›</a:t>
            </a:fld>
            <a:endParaRPr lang="fr-FR"/>
          </a:p>
        </p:txBody>
      </p:sp>
    </p:spTree>
    <p:extLst>
      <p:ext uri="{BB962C8B-B14F-4D97-AF65-F5344CB8AC3E}">
        <p14:creationId xmlns:p14="http://schemas.microsoft.com/office/powerpoint/2010/main" val="28440685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02C0EA7-FF01-244A-A550-BF0D090B3827}" type="slidenum">
              <a:rPr lang="fr-FR"/>
              <a:pPr/>
              <a:t>20</a:t>
            </a:fld>
            <a:endParaRPr lang="fr-FR"/>
          </a:p>
        </p:txBody>
      </p:sp>
      <p:sp>
        <p:nvSpPr>
          <p:cNvPr id="107523" name="Rectangle 2"/>
          <p:cNvSpPr>
            <a:spLocks noGrp="1" noRot="1" noChangeAspect="1" noChangeArrowheads="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B3A72-E74C-C141-8741-833F6D34F1F7}" type="slidenum">
              <a:rPr lang="fr-FR"/>
              <a:pPr/>
              <a:t>34</a:t>
            </a:fld>
            <a:endParaRPr lang="fr-F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30710C6-0927-CC47-B5EA-BD12FBC6E381}" type="slidenum">
              <a:rPr lang="fr-FR"/>
              <a:pPr/>
              <a:t>43</a:t>
            </a:fld>
            <a:endParaRPr lang="fr-F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r-F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A293238-0286-8D48-9247-0F1CF1C40C4C}" type="slidenum">
              <a:rPr lang="fr-FR"/>
              <a:pPr/>
              <a:t>44</a:t>
            </a:fld>
            <a:endParaRPr lang="fr-F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58A8B83-3CF5-7744-AE34-6420C1A1FE22}" type="slidenum">
              <a:rPr lang="fr-FR"/>
              <a:pPr/>
              <a:t>45</a:t>
            </a:fld>
            <a:endParaRPr lang="fr-F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fr-F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6838DE3-37FB-B74E-A4CE-CB95B02AAE1F}" type="slidenum">
              <a:rPr lang="fr-FR"/>
              <a:pPr/>
              <a:t>48</a:t>
            </a:fld>
            <a:endParaRPr lang="fr-F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91D8A55-4558-A34E-B3E7-58871CFEDE31}" type="slidenum">
              <a:rPr lang="fr-FR"/>
              <a:pPr/>
              <a:t>64</a:t>
            </a:fld>
            <a:endParaRPr 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6CC5A-9290-4A4B-AABD-0848B008DA95}" type="slidenum">
              <a:rPr lang="fr-FR"/>
              <a:pPr/>
              <a:t>69</a:t>
            </a:fld>
            <a:endParaRPr lang="fr-FR"/>
          </a:p>
        </p:txBody>
      </p:sp>
      <p:sp>
        <p:nvSpPr>
          <p:cNvPr id="125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2DFEF91-5D30-1642-90BD-D6090C1122CB}" type="slidenum">
              <a:rPr lang="fr-FR" smtClean="0"/>
              <a:pPr/>
              <a:t>79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F64E5A7-1880-A149-BB42-D4F274182E99}"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20753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B689B7-EBFE-5D45-AD54-C1713079B3CC}"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31924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D008AA-51EB-1C47-BA20-18DA16841A87}"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53353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A76A78-3EEB-784C-BEDA-E4096F555B62}"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241246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5F48353-60DF-2B45-BFDD-C1EDD6C12539}"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328096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2E020FB-B175-D04F-A281-3441A31DC2B4}" type="datetime1">
              <a:rPr lang="fr-FR" smtClean="0"/>
              <a:t>09/01/14</a:t>
            </a:fld>
            <a:endParaRPr lang="fr-FR"/>
          </a:p>
        </p:txBody>
      </p:sp>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
        <p:nvSpPr>
          <p:cNvPr id="7" name="Espace réservé du numéro de diapositive 6"/>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4616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1214889-42FE-B84F-8F1F-E3AD7DAFF887}" type="datetime1">
              <a:rPr lang="fr-FR" smtClean="0"/>
              <a:t>09/01/14</a:t>
            </a:fld>
            <a:endParaRPr lang="fr-FR"/>
          </a:p>
        </p:txBody>
      </p:sp>
      <p:sp>
        <p:nvSpPr>
          <p:cNvPr id="8" name="Espace réservé du pied de page 7"/>
          <p:cNvSpPr>
            <a:spLocks noGrp="1"/>
          </p:cNvSpPr>
          <p:nvPr>
            <p:ph type="ftr" sz="quarter" idx="11"/>
          </p:nvPr>
        </p:nvSpPr>
        <p:spPr/>
        <p:txBody>
          <a:bodyPr/>
          <a:lstStyle/>
          <a:p>
            <a:r>
              <a:rPr lang="fr-FR" smtClean="0"/>
              <a:t>Strasbourg - 10 janvier 2014 - J Sabiron</a:t>
            </a:r>
            <a:endParaRPr lang="fr-FR"/>
          </a:p>
        </p:txBody>
      </p:sp>
      <p:sp>
        <p:nvSpPr>
          <p:cNvPr id="9" name="Espace réservé du numéro de diapositive 8"/>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205370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3FA4407-E218-5947-B2C3-6569AE52F2F5}" type="datetime1">
              <a:rPr lang="fr-FR" smtClean="0"/>
              <a:t>09/01/14</a:t>
            </a:fld>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
        <p:nvSpPr>
          <p:cNvPr id="5" name="Espace réservé du numéro de diapositive 4"/>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4188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CD0C78-2B7C-D148-98CF-7F4FACADEA6F}" type="datetime1">
              <a:rPr lang="fr-FR" smtClean="0"/>
              <a:t>09/01/14</a:t>
            </a:fld>
            <a:endParaRPr lang="fr-FR"/>
          </a:p>
        </p:txBody>
      </p:sp>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
        <p:nvSpPr>
          <p:cNvPr id="4" name="Espace réservé du numéro de diapositive 3"/>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80330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1FAD7E5-B382-FD48-8D54-5AFF49A60BF1}" type="datetime1">
              <a:rPr lang="fr-FR" smtClean="0"/>
              <a:t>09/01/14</a:t>
            </a:fld>
            <a:endParaRPr lang="fr-FR"/>
          </a:p>
        </p:txBody>
      </p:sp>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
        <p:nvSpPr>
          <p:cNvPr id="7" name="Espace réservé du numéro de diapositive 6"/>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25653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7FECB8-4372-6142-99BA-19DF8536BC3B}" type="datetime1">
              <a:rPr lang="fr-FR" smtClean="0"/>
              <a:t>09/01/14</a:t>
            </a:fld>
            <a:endParaRPr lang="fr-FR"/>
          </a:p>
        </p:txBody>
      </p:sp>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
        <p:nvSpPr>
          <p:cNvPr id="7" name="Espace réservé du numéro de diapositive 6"/>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672918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C01F2-DD08-E247-88FE-2EC417A1721C}" type="datetime1">
              <a:rPr lang="fr-FR" smtClean="0"/>
              <a:t>09/01/14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Strasbourg - 10 janvier 2014 - J Sabiron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D07C-F240-2342-98C9-43FDE222FEA3}" type="slidenum">
              <a:rPr lang="fr-FR" smtClean="0"/>
              <a:t>‹#›</a:t>
            </a:fld>
            <a:endParaRPr lang="fr-FR"/>
          </a:p>
        </p:txBody>
      </p:sp>
    </p:spTree>
    <p:extLst>
      <p:ext uri="{BB962C8B-B14F-4D97-AF65-F5344CB8AC3E}">
        <p14:creationId xmlns:p14="http://schemas.microsoft.com/office/powerpoint/2010/main" val="375311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oleObject" Target="../embeddings/Document_Microsoft_Word_97_-_20041.doc"/><Relationship Id="rId6" Type="http://schemas.openxmlformats.org/officeDocument/2006/relationships/image" Target="../media/image21.png"/><Relationship Id="rId7" Type="http://schemas.openxmlformats.org/officeDocument/2006/relationships/oleObject" Target="../embeddings/oleObject2.bin"/><Relationship Id="rId8" Type="http://schemas.openxmlformats.org/officeDocument/2006/relationships/oleObject" Target="../embeddings/Document_Microsoft_Word_97_-_20042.doc"/><Relationship Id="rId9"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hyperlink" Target="http://www.bbc.co.uk/newsbeat/21352258" TargetMode="External"/><Relationship Id="rId4" Type="http://schemas.openxmlformats.org/officeDocument/2006/relationships/hyperlink" Target="http://www.bbc.co.uk/news/uk-21345730" TargetMode="External"/><Relationship Id="rId5" Type="http://schemas.openxmlformats.org/officeDocument/2006/relationships/hyperlink" Target="http://www.bbc.co.uk/news/uk-21341577" TargetMode="External"/><Relationship Id="rId6" Type="http://schemas.openxmlformats.org/officeDocument/2006/relationships/hyperlink" Target="http://www.walesonline.co.uk/news/uk-news/2013/02/06/dog-microchip-announcement-expected-91466-32755335/" TargetMode="External"/><Relationship Id="rId7" Type="http://schemas.openxmlformats.org/officeDocument/2006/relationships/hyperlink" Target="http://www.itv.com/news/update/2013-02-06/more-than-four-million-dogs-and-cats-have-microchips/" TargetMode="External"/><Relationship Id="rId1" Type="http://schemas.openxmlformats.org/officeDocument/2006/relationships/slideLayout" Target="../slideLayouts/slideLayout2.xml"/><Relationship Id="rId2" Type="http://schemas.openxmlformats.org/officeDocument/2006/relationships/hyperlink" Target="http://www.bbc.co.uk/news/uk-21355614"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radio/player/b01qcrpc" TargetMode="External"/><Relationship Id="rId3" Type="http://schemas.openxmlformats.org/officeDocument/2006/relationships/hyperlink" Target="http://www.bbc.co.uk/radio/player/b01qcrp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radio4/programmes/genres/news/curr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bironlangues.typepad.fr/reim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bbc.co.uk%5Cradio%5Cplayer%5Cb01lv84j" TargetMode="External"/><Relationship Id="rId3" Type="http://schemas.openxmlformats.org/officeDocument/2006/relationships/hyperlink" Target="http://www.bbc.co.uk/radio/player/b01lv846"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compréhension de la langue orale</a:t>
            </a:r>
            <a:endParaRPr lang="fr-FR" dirty="0"/>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r>
              <a:rPr lang="fr-FR" dirty="0" smtClean="0"/>
              <a:t>La compétence TOUJOURS (et encore) oubliée</a:t>
            </a:r>
          </a:p>
          <a:p>
            <a:pPr>
              <a:buNone/>
            </a:pPr>
            <a:endParaRPr lang="fr-FR" dirty="0"/>
          </a:p>
          <a:p>
            <a:pPr>
              <a:buNone/>
            </a:pPr>
            <a:r>
              <a:rPr lang="fr-FR" dirty="0" smtClean="0"/>
              <a:t>                 Strasbourg </a:t>
            </a:r>
            <a:r>
              <a:rPr lang="fr-FR" dirty="0"/>
              <a:t>10 janvier 2014</a:t>
            </a: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021463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gadgets.jpg"/>
          <p:cNvPicPr>
            <a:picLocks noGrp="1" noChangeAspect="1"/>
          </p:cNvPicPr>
          <p:nvPr>
            <p:ph idx="1"/>
          </p:nvPr>
        </p:nvPicPr>
        <p:blipFill>
          <a:blip r:embed="rId2"/>
          <a:srcRect l="-20818" r="-20818"/>
          <a:stretch>
            <a:fillRect/>
          </a:stretch>
        </p:blipFill>
        <p:spPr>
          <a:xfrm>
            <a:off x="-278110" y="1334810"/>
            <a:ext cx="8258816" cy="4542031"/>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743531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000090"/>
                </a:solidFill>
              </a:rPr>
              <a:t>Le point de vue de la didactique des langues</a:t>
            </a:r>
            <a:endParaRPr lang="fr-FR" sz="3200" dirty="0">
              <a:solidFill>
                <a:srgbClr val="000090"/>
              </a:solidFill>
            </a:endParaRPr>
          </a:p>
        </p:txBody>
      </p:sp>
      <p:sp>
        <p:nvSpPr>
          <p:cNvPr id="3" name="Espace réservé du contenu 2"/>
          <p:cNvSpPr>
            <a:spLocks noGrp="1"/>
          </p:cNvSpPr>
          <p:nvPr>
            <p:ph idx="1"/>
          </p:nvPr>
        </p:nvSpPr>
        <p:spPr>
          <a:xfrm>
            <a:off x="220133" y="1845733"/>
            <a:ext cx="8923867" cy="4280430"/>
          </a:xfrm>
        </p:spPr>
        <p:txBody>
          <a:bodyPr>
            <a:normAutofit/>
          </a:bodyPr>
          <a:lstStyle/>
          <a:p>
            <a:r>
              <a:rPr lang="fr-FR" sz="2800" b="1" dirty="0" smtClean="0">
                <a:solidFill>
                  <a:srgbClr val="000090"/>
                </a:solidFill>
              </a:rPr>
              <a:t>Ce n’est pas parce qu’il existe que nous adoptons l’outil; </a:t>
            </a:r>
          </a:p>
          <a:p>
            <a:endParaRPr lang="fr-FR" sz="2800" b="1" dirty="0" smtClean="0">
              <a:solidFill>
                <a:srgbClr val="000090"/>
              </a:solidFill>
            </a:endParaRPr>
          </a:p>
          <a:p>
            <a:r>
              <a:rPr lang="fr-FR" sz="2800" b="1" dirty="0" smtClean="0">
                <a:solidFill>
                  <a:srgbClr val="000090"/>
                </a:solidFill>
              </a:rPr>
              <a:t>Nous l’intégrons s’il sert (mieux qu’avant) nos objectifs de formation (apprentissage &amp; acquisition)</a:t>
            </a:r>
            <a:endParaRPr lang="fr-FR" sz="2800" b="1" dirty="0">
              <a:solidFill>
                <a:srgbClr val="00009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620542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58295"/>
          </a:xfrm>
        </p:spPr>
        <p:txBody>
          <a:bodyPr>
            <a:normAutofit fontScale="90000"/>
          </a:bodyPr>
          <a:lstStyle/>
          <a:p>
            <a:r>
              <a:rPr lang="fr-FR" dirty="0" smtClean="0"/>
              <a:t>Le CRAPEL de Nancy (1980)</a:t>
            </a:r>
            <a:endParaRPr lang="fr-FR" dirty="0"/>
          </a:p>
        </p:txBody>
      </p:sp>
      <p:sp>
        <p:nvSpPr>
          <p:cNvPr id="3" name="Espace réservé du contenu 2"/>
          <p:cNvSpPr>
            <a:spLocks noGrp="1"/>
          </p:cNvSpPr>
          <p:nvPr>
            <p:ph idx="1"/>
          </p:nvPr>
        </p:nvSpPr>
        <p:spPr>
          <a:xfrm>
            <a:off x="457200" y="1032934"/>
            <a:ext cx="8229600" cy="5093230"/>
          </a:xfrm>
        </p:spPr>
        <p:txBody>
          <a:bodyPr/>
          <a:lstStyle/>
          <a:p>
            <a:r>
              <a:rPr lang="fr-FR" dirty="0"/>
              <a:t> </a:t>
            </a:r>
            <a:r>
              <a:rPr lang="fr-FR" sz="1200" i="1" dirty="0"/>
              <a:t> </a:t>
            </a:r>
            <a:r>
              <a:rPr lang="fr-FR" i="1" dirty="0"/>
              <a:t>« En quoi cette innovation améliore-t-elle la transmission de structures de connaissances (linguistiques et culturelles) pour que l’apprenant acquière (mieux que sans les TICE) : des compétences de communication, une meilleure autonomie dans le traitement de l’apport massif d’informations, dans l’interprétation de ces informations, de leur organisation et de leur  hiérarchie, et enfin d’une meilleure connaissance de soi ? </a:t>
            </a:r>
            <a:r>
              <a:rPr lang="fr-FR" i="1" dirty="0" smtClean="0"/>
              <a:t>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128961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pic>
        <p:nvPicPr>
          <p:cNvPr id="4" name="Image 3" descr="images.jpg"/>
          <p:cNvPicPr>
            <a:picLocks noChangeAspect="1"/>
          </p:cNvPicPr>
          <p:nvPr/>
        </p:nvPicPr>
        <p:blipFill>
          <a:blip r:embed="rId2"/>
          <a:stretch>
            <a:fillRect/>
          </a:stretch>
        </p:blipFill>
        <p:spPr>
          <a:xfrm>
            <a:off x="330147" y="298381"/>
            <a:ext cx="4292653" cy="2749742"/>
          </a:xfrm>
          <a:prstGeom prst="rect">
            <a:avLst/>
          </a:prstGeom>
        </p:spPr>
      </p:pic>
      <p:pic>
        <p:nvPicPr>
          <p:cNvPr id="5" name="Image 4" descr="eavesdropping.jpg"/>
          <p:cNvPicPr>
            <a:picLocks noChangeAspect="1"/>
          </p:cNvPicPr>
          <p:nvPr/>
        </p:nvPicPr>
        <p:blipFill>
          <a:blip r:embed="rId3"/>
          <a:stretch>
            <a:fillRect/>
          </a:stretch>
        </p:blipFill>
        <p:spPr>
          <a:xfrm>
            <a:off x="5841978" y="1528833"/>
            <a:ext cx="3302022" cy="4827517"/>
          </a:xfrm>
          <a:prstGeom prst="rect">
            <a:avLst/>
          </a:prstGeom>
        </p:spPr>
      </p:pic>
      <p:pic>
        <p:nvPicPr>
          <p:cNvPr id="6" name="Image 5" descr="spying-1.jpg"/>
          <p:cNvPicPr>
            <a:picLocks noChangeAspect="1"/>
          </p:cNvPicPr>
          <p:nvPr/>
        </p:nvPicPr>
        <p:blipFill>
          <a:blip r:embed="rId4"/>
          <a:stretch>
            <a:fillRect/>
          </a:stretch>
        </p:blipFill>
        <p:spPr>
          <a:xfrm>
            <a:off x="1955747" y="3292533"/>
            <a:ext cx="3344386" cy="3063817"/>
          </a:xfrm>
          <a:prstGeom prst="rect">
            <a:avLst/>
          </a:prstGeom>
        </p:spPr>
      </p:pic>
    </p:spTree>
    <p:extLst>
      <p:ext uri="{BB962C8B-B14F-4D97-AF65-F5344CB8AC3E}">
        <p14:creationId xmlns:p14="http://schemas.microsoft.com/office/powerpoint/2010/main" val="179445438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Dans un second volet</a:t>
            </a:r>
            <a:endParaRPr lang="fr-FR" dirty="0"/>
          </a:p>
        </p:txBody>
      </p:sp>
      <p:sp>
        <p:nvSpPr>
          <p:cNvPr id="3" name="Espace réservé du contenu 2"/>
          <p:cNvSpPr>
            <a:spLocks noGrp="1"/>
          </p:cNvSpPr>
          <p:nvPr>
            <p:ph idx="1"/>
          </p:nvPr>
        </p:nvSpPr>
        <p:spPr/>
        <p:txBody>
          <a:bodyPr/>
          <a:lstStyle/>
          <a:p>
            <a:pPr algn="just"/>
            <a:r>
              <a:rPr lang="fr-FR" dirty="0" smtClean="0"/>
              <a:t>Catherine </a:t>
            </a:r>
            <a:r>
              <a:rPr lang="fr-FR" dirty="0" err="1" smtClean="0"/>
              <a:t>Wimmer</a:t>
            </a:r>
            <a:r>
              <a:rPr lang="fr-FR" dirty="0" smtClean="0"/>
              <a:t> va se situer dans  l’institution et sa logique d’action parmi les contraintes quotidiennes </a:t>
            </a:r>
          </a:p>
          <a:p>
            <a:endParaRPr lang="fr-FR" dirty="0"/>
          </a:p>
          <a:p>
            <a:endParaRPr lang="fr-FR" dirty="0" smtClean="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6631284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Vote cahier des charges</a:t>
            </a:r>
            <a:endParaRPr lang="fr-FR" dirty="0"/>
          </a:p>
        </p:txBody>
      </p:sp>
      <p:sp>
        <p:nvSpPr>
          <p:cNvPr id="3" name="Espace réservé du contenu 2"/>
          <p:cNvSpPr>
            <a:spLocks noGrp="1"/>
          </p:cNvSpPr>
          <p:nvPr>
            <p:ph idx="1"/>
          </p:nvPr>
        </p:nvSpPr>
        <p:spPr>
          <a:xfrm>
            <a:off x="457199" y="1600200"/>
            <a:ext cx="8414657" cy="4525963"/>
          </a:xfrm>
        </p:spPr>
        <p:txBody>
          <a:bodyPr>
            <a:normAutofit fontScale="62500" lnSpcReduction="20000"/>
          </a:bodyPr>
          <a:lstStyle/>
          <a:p>
            <a:pPr>
              <a:lnSpc>
                <a:spcPct val="140000"/>
              </a:lnSpc>
            </a:pPr>
            <a:r>
              <a:rPr lang="fr-FR" dirty="0"/>
              <a:t>En fin de classe de terminale générale et technologique, le niveau de compétence visé est pour :</a:t>
            </a:r>
          </a:p>
          <a:p>
            <a:pPr>
              <a:lnSpc>
                <a:spcPct val="140000"/>
              </a:lnSpc>
            </a:pPr>
            <a:r>
              <a:rPr lang="fr-FR" dirty="0"/>
              <a:t>- </a:t>
            </a:r>
            <a:r>
              <a:rPr lang="fr-FR" b="1" dirty="0"/>
              <a:t>la langue vivante 1 : B2</a:t>
            </a:r>
            <a:r>
              <a:rPr lang="fr-FR" dirty="0"/>
              <a:t> (utilisateur indépendant - niveau avancé)*</a:t>
            </a:r>
          </a:p>
          <a:p>
            <a:pPr>
              <a:lnSpc>
                <a:spcPct val="140000"/>
              </a:lnSpc>
            </a:pPr>
            <a:r>
              <a:rPr lang="fr-FR" dirty="0"/>
              <a:t>- </a:t>
            </a:r>
            <a:r>
              <a:rPr lang="fr-FR" b="1" dirty="0"/>
              <a:t>la langue vivante 2 : B1</a:t>
            </a:r>
            <a:r>
              <a:rPr lang="fr-FR" dirty="0"/>
              <a:t> (utilisateur indépendant - niveaux seuil)*</a:t>
            </a:r>
          </a:p>
          <a:p>
            <a:pPr>
              <a:lnSpc>
                <a:spcPct val="140000"/>
              </a:lnSpc>
            </a:pPr>
            <a:r>
              <a:rPr lang="fr-FR" dirty="0"/>
              <a:t>- </a:t>
            </a:r>
            <a:r>
              <a:rPr lang="fr-FR" b="1" dirty="0"/>
              <a:t>la langue vivante 3 : A2</a:t>
            </a:r>
            <a:r>
              <a:rPr lang="fr-FR" dirty="0"/>
              <a:t> (utilisateur élémentaire - niveau intermédiaire)</a:t>
            </a:r>
          </a:p>
          <a:p>
            <a:pPr>
              <a:lnSpc>
                <a:spcPct val="140000"/>
              </a:lnSpc>
            </a:pPr>
            <a:r>
              <a:rPr lang="fr-FR" dirty="0"/>
              <a:t>- </a:t>
            </a:r>
            <a:r>
              <a:rPr lang="fr-FR" b="1" dirty="0"/>
              <a:t>la langue approfondie :</a:t>
            </a:r>
            <a:endParaRPr lang="fr-FR" dirty="0"/>
          </a:p>
          <a:p>
            <a:pPr>
              <a:lnSpc>
                <a:spcPct val="140000"/>
              </a:lnSpc>
            </a:pPr>
            <a:r>
              <a:rPr lang="fr-FR" b="1" dirty="0"/>
              <a:t>.</a:t>
            </a:r>
            <a:r>
              <a:rPr lang="fr-FR" dirty="0"/>
              <a:t> en langue vivante 1 : </a:t>
            </a:r>
            <a:r>
              <a:rPr lang="fr-FR" b="1" dirty="0"/>
              <a:t>C1</a:t>
            </a:r>
            <a:r>
              <a:rPr lang="fr-FR" dirty="0"/>
              <a:t> (utilisateur expérimenté - autonome)*</a:t>
            </a:r>
          </a:p>
          <a:p>
            <a:pPr>
              <a:lnSpc>
                <a:spcPct val="140000"/>
              </a:lnSpc>
            </a:pPr>
            <a:r>
              <a:rPr lang="fr-FR" b="1" dirty="0"/>
              <a:t>.</a:t>
            </a:r>
            <a:r>
              <a:rPr lang="fr-FR" dirty="0"/>
              <a:t> en langue vivante 2 : </a:t>
            </a:r>
            <a:r>
              <a:rPr lang="fr-FR" b="1" dirty="0"/>
              <a:t>B2</a:t>
            </a:r>
            <a:r>
              <a:rPr lang="fr-FR" dirty="0"/>
              <a:t> (utilisateur indépendant - niveau avancé)</a:t>
            </a:r>
          </a:p>
          <a:p>
            <a:pPr>
              <a:lnSpc>
                <a:spcPct val="140000"/>
              </a:lnSpc>
            </a:pPr>
            <a:r>
              <a:rPr lang="fr-FR" dirty="0"/>
              <a:t>*Conformément à l'article D. 312-16 du code de l'Éducation.</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618946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5858"/>
            <a:ext cx="8229600" cy="5890306"/>
          </a:xfrm>
        </p:spPr>
        <p:txBody>
          <a:bodyPr>
            <a:normAutofit fontScale="85000" lnSpcReduction="10000"/>
          </a:bodyPr>
          <a:lstStyle/>
          <a:p>
            <a:r>
              <a:rPr lang="fr-FR" dirty="0"/>
              <a:t>Du niveau « seuil » B1 au niveau « avancé » B2</a:t>
            </a:r>
          </a:p>
          <a:p>
            <a:r>
              <a:rPr lang="fr-FR" sz="5200" dirty="0"/>
              <a:t>En </a:t>
            </a:r>
            <a:r>
              <a:rPr lang="fr-FR" sz="5200" b="1" dirty="0"/>
              <a:t>réception</a:t>
            </a:r>
            <a:r>
              <a:rPr lang="fr-FR" sz="5200" dirty="0"/>
              <a:t>, </a:t>
            </a:r>
            <a:r>
              <a:rPr lang="fr-FR" dirty="0"/>
              <a:t>l'élève est capable :</a:t>
            </a:r>
          </a:p>
          <a:p>
            <a:r>
              <a:rPr lang="fr-FR" dirty="0"/>
              <a:t>- de comprendre l'essentiel de messages oraux élaborés (débats, exposés, émissions radiophoniques ou télévisées, films de fiction ou documentaires) et de textes longs, sur une gamme étendue de sujets ;</a:t>
            </a:r>
          </a:p>
          <a:p>
            <a:r>
              <a:rPr lang="fr-FR" dirty="0"/>
              <a:t>- de suivre une argumentation complexe énoncée dans un langage standard ;</a:t>
            </a:r>
          </a:p>
          <a:p>
            <a:r>
              <a:rPr lang="fr-FR" dirty="0"/>
              <a:t>- d'effectuer un travail interprétatif qui, au-delà de l'explicite, vise une compréhension de l'implicite ;</a:t>
            </a:r>
          </a:p>
          <a:p>
            <a:r>
              <a:rPr lang="fr-FR" dirty="0"/>
              <a:t>- d'identifier le point de vue du locuteur ;</a:t>
            </a:r>
          </a:p>
          <a:p>
            <a:r>
              <a:rPr lang="fr-FR" dirty="0"/>
              <a:t>- d'un grand degré d'autonomie en lecture.</a:t>
            </a:r>
          </a:p>
          <a:p>
            <a:endParaRPr lang="fr-FR" dirty="0"/>
          </a:p>
        </p:txBody>
      </p:sp>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5919211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90286"/>
            <a:ext cx="8229600" cy="5835877"/>
          </a:xfrm>
        </p:spPr>
        <p:txBody>
          <a:bodyPr/>
          <a:lstStyle/>
          <a:p>
            <a:r>
              <a:rPr lang="fr-FR" dirty="0"/>
              <a:t>Les contextes d'usage de la langue étudiée sont </a:t>
            </a:r>
            <a:r>
              <a:rPr lang="fr-FR" b="1" u="sng" dirty="0"/>
              <a:t>prioritairement</a:t>
            </a:r>
            <a:r>
              <a:rPr lang="fr-FR" dirty="0"/>
              <a:t> dictés par l'entrée culturelle :</a:t>
            </a:r>
          </a:p>
          <a:p>
            <a:r>
              <a:rPr lang="fr-FR" b="1" dirty="0"/>
              <a:t>Gestes fondateurs et mondes en mouvement</a:t>
            </a:r>
            <a:endParaRPr lang="fr-FR" dirty="0"/>
          </a:p>
          <a:p>
            <a:r>
              <a:rPr lang="fr-FR" dirty="0"/>
              <a:t>Cette entrée est structurée autour de quatre notions :</a:t>
            </a:r>
          </a:p>
          <a:p>
            <a:r>
              <a:rPr lang="fr-FR" b="1" dirty="0"/>
              <a:t>- mythes et héros</a:t>
            </a:r>
            <a:endParaRPr lang="fr-FR" dirty="0"/>
          </a:p>
          <a:p>
            <a:r>
              <a:rPr lang="fr-FR" b="1" dirty="0"/>
              <a:t>- espaces et échanges</a:t>
            </a:r>
            <a:endParaRPr lang="fr-FR" dirty="0"/>
          </a:p>
          <a:p>
            <a:r>
              <a:rPr lang="fr-FR" b="1" dirty="0"/>
              <a:t>- lieux et formes du pouvoir</a:t>
            </a:r>
            <a:endParaRPr lang="fr-FR" dirty="0"/>
          </a:p>
          <a:p>
            <a:r>
              <a:rPr lang="fr-FR" b="1" dirty="0"/>
              <a:t>- l'idée de progrès </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1377392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Mais auparavant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474408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Mon positionnement actuel </a:t>
            </a:r>
            <a:endParaRPr lang="fr-FR" sz="3200" dirty="0"/>
          </a:p>
        </p:txBody>
      </p:sp>
      <p:sp>
        <p:nvSpPr>
          <p:cNvPr id="3" name="Espace réservé du contenu 2"/>
          <p:cNvSpPr>
            <a:spLocks noGrp="1"/>
          </p:cNvSpPr>
          <p:nvPr>
            <p:ph idx="1"/>
          </p:nvPr>
        </p:nvSpPr>
        <p:spPr>
          <a:xfrm>
            <a:off x="457200" y="2250591"/>
            <a:ext cx="8229600" cy="3875572"/>
          </a:xfrm>
        </p:spPr>
        <p:txBody>
          <a:bodyPr/>
          <a:lstStyle/>
          <a:p>
            <a:r>
              <a:rPr lang="fr-FR" dirty="0" smtClean="0"/>
              <a:t>Résultat de la Recherche, </a:t>
            </a:r>
          </a:p>
          <a:p>
            <a:r>
              <a:rPr lang="fr-FR" dirty="0" smtClean="0"/>
              <a:t>Témoin de l’évolution,</a:t>
            </a:r>
          </a:p>
          <a:p>
            <a:r>
              <a:rPr lang="fr-FR" dirty="0" smtClean="0"/>
              <a:t>Promoteur de perspectives.</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8851873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descr="stop-8.jpg"/>
          <p:cNvPicPr>
            <a:picLocks noChangeAspect="1"/>
          </p:cNvPicPr>
          <p:nvPr/>
        </p:nvPicPr>
        <p:blipFill>
          <a:blip r:embed="rId2"/>
          <a:stretch>
            <a:fillRect/>
          </a:stretch>
        </p:blipFill>
        <p:spPr>
          <a:xfrm>
            <a:off x="1514003" y="1202531"/>
            <a:ext cx="6258397" cy="4795837"/>
          </a:xfrm>
          <a:prstGeom prst="rect">
            <a:avLst/>
          </a:prstGeo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624056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Espace réservé du pied de page 3"/>
          <p:cNvSpPr>
            <a:spLocks noGrp="1"/>
          </p:cNvSpPr>
          <p:nvPr>
            <p:ph type="ftr" sz="quarter" idx="11"/>
          </p:nvPr>
        </p:nvSpPr>
        <p:spPr>
          <a:noFill/>
        </p:spPr>
        <p:txBody>
          <a:bodyPr/>
          <a:lstStyle/>
          <a:p>
            <a:r>
              <a:rPr lang="fr-FR" smtClean="0"/>
              <a:t>Strasbourg - 10 janvier 2014 - J Sabiron</a:t>
            </a:r>
          </a:p>
        </p:txBody>
      </p:sp>
      <p:pic>
        <p:nvPicPr>
          <p:cNvPr id="4" name="Image 3" descr="listen ! .jpg"/>
          <p:cNvPicPr>
            <a:picLocks noChangeAspect="1"/>
          </p:cNvPicPr>
          <p:nvPr/>
        </p:nvPicPr>
        <p:blipFill>
          <a:blip r:embed="rId3"/>
          <a:stretch>
            <a:fillRect/>
          </a:stretch>
        </p:blipFill>
        <p:spPr>
          <a:xfrm>
            <a:off x="2167467" y="958850"/>
            <a:ext cx="4408488" cy="4408488"/>
          </a:xfrm>
          <a:prstGeom prst="rect">
            <a:avLst/>
          </a:prstGeom>
        </p:spPr>
      </p:pic>
    </p:spTree>
    <p:extLst>
      <p:ext uri="{BB962C8B-B14F-4D97-AF65-F5344CB8AC3E}">
        <p14:creationId xmlns:p14="http://schemas.microsoft.com/office/powerpoint/2010/main" val="180548028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i="1" dirty="0" smtClean="0"/>
              <a:t>Au début .., </a:t>
            </a:r>
            <a:endParaRPr lang="fr-FR" i="1" dirty="0"/>
          </a:p>
        </p:txBody>
      </p:sp>
      <p:sp>
        <p:nvSpPr>
          <p:cNvPr id="3" name="Espace réservé du contenu 2"/>
          <p:cNvSpPr>
            <a:spLocks noGrp="1"/>
          </p:cNvSpPr>
          <p:nvPr>
            <p:ph idx="1"/>
          </p:nvPr>
        </p:nvSpPr>
        <p:spPr/>
        <p:txBody>
          <a:bodyPr/>
          <a:lstStyle/>
          <a:p>
            <a:pPr>
              <a:buNone/>
            </a:pPr>
            <a:r>
              <a:rPr lang="fr-FR" i="1" dirty="0" smtClean="0"/>
              <a:t>… était le baladeur MP3</a:t>
            </a:r>
            <a:endParaRPr lang="fr-FR" i="1"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541279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détournement du baladeur</a:t>
            </a:r>
            <a:endParaRPr lang="fr-FR" dirty="0"/>
          </a:p>
        </p:txBody>
      </p:sp>
      <p:sp>
        <p:nvSpPr>
          <p:cNvPr id="3" name="Espace réservé du contenu 2"/>
          <p:cNvSpPr>
            <a:spLocks noGrp="1"/>
          </p:cNvSpPr>
          <p:nvPr>
            <p:ph idx="1"/>
          </p:nvPr>
        </p:nvSpPr>
        <p:spPr>
          <a:xfrm>
            <a:off x="194381" y="1600200"/>
            <a:ext cx="8306542" cy="4525963"/>
          </a:xfrm>
        </p:spPr>
        <p:txBody>
          <a:bodyPr>
            <a:normAutofit/>
          </a:bodyPr>
          <a:lstStyle/>
          <a:p>
            <a:r>
              <a:rPr lang="fr-FR" dirty="0" smtClean="0"/>
              <a:t>En 1999, en découvrant le RIO 300</a:t>
            </a:r>
          </a:p>
          <a:p>
            <a:pPr>
              <a:buNone/>
            </a:pPr>
            <a:r>
              <a:rPr lang="fr-FR" dirty="0" smtClean="0"/>
              <a:t>et ses 32 Mo de mémoire, </a:t>
            </a:r>
          </a:p>
          <a:p>
            <a:pPr>
              <a:buNone/>
            </a:pPr>
            <a:r>
              <a:rPr lang="fr-FR" dirty="0" smtClean="0"/>
              <a:t>le concept était d’emblée </a:t>
            </a:r>
          </a:p>
          <a:p>
            <a:pPr>
              <a:buNone/>
            </a:pPr>
            <a:r>
              <a:rPr lang="fr-FR" dirty="0" smtClean="0"/>
              <a:t>la </a:t>
            </a:r>
            <a:r>
              <a:rPr lang="fr-FR" dirty="0" err="1" smtClean="0"/>
              <a:t>multifocalité</a:t>
            </a:r>
            <a:r>
              <a:rPr lang="fr-FR" dirty="0" smtClean="0"/>
              <a:t> et </a:t>
            </a:r>
          </a:p>
          <a:p>
            <a:pPr>
              <a:buNone/>
            </a:pPr>
            <a:r>
              <a:rPr lang="fr-FR" dirty="0" smtClean="0"/>
              <a:t>          …. non le document unique</a:t>
            </a:r>
          </a:p>
          <a:p>
            <a:pPr>
              <a:buNone/>
            </a:pPr>
            <a:endParaRPr lang="fr-FR" dirty="0" smtClean="0"/>
          </a:p>
          <a:p>
            <a:pPr>
              <a:buNone/>
            </a:pPr>
            <a:endParaRPr lang="fr-FR" dirty="0" smtClean="0"/>
          </a:p>
          <a:p>
            <a:pPr>
              <a:buNone/>
            </a:pPr>
            <a:endParaRPr lang="fr-FR" dirty="0" smtClean="0"/>
          </a:p>
          <a:p>
            <a:endParaRPr lang="fr-FR" dirty="0" smtClean="0"/>
          </a:p>
          <a:p>
            <a:endParaRPr lang="fr-FR" dirty="0" smtClean="0"/>
          </a:p>
          <a:p>
            <a:endParaRPr lang="fr-FR" dirty="0"/>
          </a:p>
        </p:txBody>
      </p:sp>
      <p:pic>
        <p:nvPicPr>
          <p:cNvPr id="5" name="Image 4" descr="Rio Diamond.jpg"/>
          <p:cNvPicPr>
            <a:picLocks noChangeAspect="1"/>
          </p:cNvPicPr>
          <p:nvPr/>
        </p:nvPicPr>
        <p:blipFill>
          <a:blip r:embed="rId2"/>
          <a:stretch>
            <a:fillRect/>
          </a:stretch>
        </p:blipFill>
        <p:spPr>
          <a:xfrm>
            <a:off x="5768355" y="1600200"/>
            <a:ext cx="3375645" cy="2947780"/>
          </a:xfrm>
          <a:prstGeom prst="rect">
            <a:avLst/>
          </a:prstGeom>
        </p:spPr>
      </p:pic>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3990540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Lego player.jpg"/>
          <p:cNvPicPr>
            <a:picLocks noGrp="1" noChangeAspect="1"/>
          </p:cNvPicPr>
          <p:nvPr>
            <p:ph idx="1"/>
          </p:nvPr>
        </p:nvPicPr>
        <p:blipFill>
          <a:blip r:embed="rId2"/>
          <a:srcRect l="-23460" r="-23460"/>
          <a:stretch>
            <a:fillRect/>
          </a:stretch>
        </p:blipFill>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2886111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nounours.jpg"/>
          <p:cNvPicPr>
            <a:picLocks noGrp="1" noChangeAspect="1"/>
          </p:cNvPicPr>
          <p:nvPr>
            <p:ph idx="1"/>
          </p:nvPr>
        </p:nvPicPr>
        <p:blipFill>
          <a:blip r:embed="rId2"/>
          <a:srcRect l="-18450" r="-18450"/>
          <a:stretch>
            <a:fillRect/>
          </a:stretch>
        </p:blipFill>
        <p:spPr>
          <a:xfrm>
            <a:off x="-431801" y="533401"/>
            <a:ext cx="6296561" cy="3462866"/>
          </a:xfrm>
        </p:spPr>
      </p:pic>
      <p:pic>
        <p:nvPicPr>
          <p:cNvPr id="5" name="Image 4" descr="frog.jpg"/>
          <p:cNvPicPr>
            <a:picLocks noChangeAspect="1"/>
          </p:cNvPicPr>
          <p:nvPr/>
        </p:nvPicPr>
        <p:blipFill>
          <a:blip r:embed="rId3"/>
          <a:stretch>
            <a:fillRect/>
          </a:stretch>
        </p:blipFill>
        <p:spPr>
          <a:xfrm>
            <a:off x="5983293" y="2739760"/>
            <a:ext cx="2513013" cy="2513013"/>
          </a:xfrm>
          <a:prstGeom prst="rect">
            <a:avLst/>
          </a:prstGeom>
        </p:spPr>
      </p:pic>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6189141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32895"/>
          </a:xfrm>
        </p:spPr>
        <p:txBody>
          <a:bodyPr>
            <a:normAutofit fontScale="90000"/>
          </a:bodyPr>
          <a:lstStyle/>
          <a:p>
            <a:r>
              <a:rPr lang="fr-FR" dirty="0" smtClean="0"/>
              <a:t>L’outil intégré</a:t>
            </a:r>
            <a:endParaRPr lang="fr-FR" dirty="0"/>
          </a:p>
        </p:txBody>
      </p:sp>
      <p:pic>
        <p:nvPicPr>
          <p:cNvPr id="4" name="Espace réservé du contenu 3" descr="jigsaw MP3.jpg"/>
          <p:cNvPicPr>
            <a:picLocks noGrp="1" noChangeAspect="1"/>
          </p:cNvPicPr>
          <p:nvPr>
            <p:ph idx="1"/>
          </p:nvPr>
        </p:nvPicPr>
        <p:blipFill>
          <a:blip r:embed="rId2"/>
          <a:srcRect l="-18099" r="-18099"/>
          <a:stretch>
            <a:fillRect/>
          </a:stretch>
        </p:blipFill>
        <p:spPr>
          <a:xfrm>
            <a:off x="457200" y="1641554"/>
            <a:ext cx="8745797" cy="4089581"/>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0829492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meetic - copie.tiff"/>
          <p:cNvPicPr>
            <a:picLocks noGrp="1" noChangeAspect="1"/>
          </p:cNvPicPr>
          <p:nvPr>
            <p:ph idx="1"/>
          </p:nvPr>
        </p:nvPicPr>
        <p:blipFill>
          <a:blip r:embed="rId2"/>
          <a:srcRect l="-93" r="-93"/>
          <a:stretch>
            <a:fillRect/>
          </a:stretch>
        </p:blipFill>
        <p:spPr>
          <a:xfrm>
            <a:off x="50710" y="512863"/>
            <a:ext cx="9093290" cy="5275150"/>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217791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Saint Player.jpg"/>
          <p:cNvPicPr>
            <a:picLocks noGrp="1" noChangeAspect="1"/>
          </p:cNvPicPr>
          <p:nvPr>
            <p:ph idx="1"/>
          </p:nvPr>
        </p:nvPicPr>
        <p:blipFill>
          <a:blip r:embed="rId2"/>
          <a:srcRect l="-40915" r="-40915"/>
          <a:stretch>
            <a:fillRect/>
          </a:stretch>
        </p:blipFill>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3726196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suck eggs.jpg"/>
          <p:cNvPicPr>
            <a:picLocks noGrp="1" noChangeAspect="1"/>
          </p:cNvPicPr>
          <p:nvPr>
            <p:ph idx="1"/>
          </p:nvPr>
        </p:nvPicPr>
        <p:blipFill>
          <a:blip r:embed="rId2">
            <a:extLst>
              <a:ext uri="{28A0092B-C50C-407E-A947-70E740481C1C}">
                <a14:useLocalDpi xmlns:a14="http://schemas.microsoft.com/office/drawing/2010/main" val="0"/>
              </a:ext>
            </a:extLst>
          </a:blip>
          <a:srcRect t="-2450" b="-2450"/>
          <a:stretch>
            <a:fillRect/>
          </a:stretch>
        </p:blipFill>
        <p:spPr>
          <a:xfrm>
            <a:off x="1337879" y="1887592"/>
            <a:ext cx="6421368" cy="3531505"/>
          </a:xfrm>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9090319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600200"/>
            <a:ext cx="8686800" cy="4525963"/>
          </a:xfrm>
        </p:spPr>
        <p:txBody>
          <a:bodyPr>
            <a:normAutofit/>
          </a:bodyPr>
          <a:lstStyle/>
          <a:p>
            <a:pPr>
              <a:buNone/>
            </a:pPr>
            <a:endParaRPr lang="fr-FR" sz="3600" dirty="0" smtClean="0"/>
          </a:p>
          <a:p>
            <a:pPr>
              <a:buNone/>
            </a:pPr>
            <a:endParaRPr lang="fr-FR" sz="3600" dirty="0" smtClean="0">
              <a:solidFill>
                <a:schemeClr val="accent3">
                  <a:lumMod val="50000"/>
                </a:schemeClr>
              </a:solidFill>
            </a:endParaRPr>
          </a:p>
          <a:p>
            <a:pPr>
              <a:buNone/>
            </a:pPr>
            <a:r>
              <a:rPr lang="fr-FR" sz="3600" dirty="0" smtClean="0">
                <a:solidFill>
                  <a:schemeClr val="accent3">
                    <a:lumMod val="50000"/>
                  </a:schemeClr>
                </a:solidFill>
              </a:rPr>
              <a:t>  </a:t>
            </a:r>
            <a:r>
              <a:rPr lang="fr-FR" sz="3600" dirty="0" smtClean="0">
                <a:solidFill>
                  <a:schemeClr val="accent3">
                    <a:lumMod val="50000"/>
                  </a:schemeClr>
                </a:solidFill>
                <a:latin typeface="Chalkduster"/>
                <a:cs typeface="Chalkduster"/>
              </a:rPr>
              <a:t>Bref rappel </a:t>
            </a:r>
          </a:p>
          <a:p>
            <a:pPr>
              <a:buNone/>
            </a:pPr>
            <a:r>
              <a:rPr lang="fr-FR" sz="3600" dirty="0" smtClean="0">
                <a:solidFill>
                  <a:schemeClr val="accent3">
                    <a:lumMod val="50000"/>
                  </a:schemeClr>
                </a:solidFill>
                <a:latin typeface="Chalkduster"/>
                <a:cs typeface="Chalkduster"/>
              </a:rPr>
              <a:t>				de notre credo </a:t>
            </a:r>
          </a:p>
          <a:p>
            <a:pPr>
              <a:buNone/>
            </a:pPr>
            <a:r>
              <a:rPr lang="fr-FR" sz="3600" dirty="0" smtClean="0">
                <a:solidFill>
                  <a:schemeClr val="accent3">
                    <a:lumMod val="50000"/>
                  </a:schemeClr>
                </a:solidFill>
                <a:latin typeface="Chalkduster"/>
                <a:cs typeface="Chalkduster"/>
              </a:rPr>
              <a:t>						didactique partagé</a:t>
            </a:r>
            <a:endParaRPr lang="fr-FR" sz="3600" dirty="0">
              <a:solidFill>
                <a:schemeClr val="accent3">
                  <a:lumMod val="50000"/>
                </a:schemeClr>
              </a:solidFill>
              <a:latin typeface="Chalkduster"/>
              <a:cs typeface="Chalkduster"/>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2967303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buNone/>
            </a:pPr>
            <a:r>
              <a:rPr lang="fr-FR" sz="3600" i="1" dirty="0" smtClean="0">
                <a:solidFill>
                  <a:srgbClr val="008000"/>
                </a:solidFill>
              </a:rPr>
              <a:t>Maintenant que les principales                    			  				technologies sont maîtrisées, ….. </a:t>
            </a:r>
            <a:endParaRPr lang="fr-FR" sz="3600" i="1" dirty="0">
              <a:solidFill>
                <a:srgbClr val="00800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4174859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2400" i="1" dirty="0" smtClean="0">
                <a:latin typeface="Ayuthaya"/>
                <a:cs typeface="Ayuthaya"/>
              </a:rPr>
              <a:t>Les évolutions numériques :</a:t>
            </a:r>
          </a:p>
          <a:p>
            <a:endParaRPr lang="fr-FR" sz="2400" i="1" dirty="0">
              <a:latin typeface="Ayuthaya"/>
              <a:cs typeface="Ayuthaya"/>
            </a:endParaRPr>
          </a:p>
          <a:p>
            <a:r>
              <a:rPr lang="fr-FR" sz="2400" i="1" dirty="0" smtClean="0">
                <a:latin typeface="Ayuthaya"/>
                <a:cs typeface="Ayuthaya"/>
              </a:rPr>
              <a:t>Les permanences d’apprentissage</a:t>
            </a:r>
          </a:p>
          <a:p>
            <a:endParaRPr lang="fr-FR" sz="2400" i="1" dirty="0" smtClean="0">
              <a:latin typeface="Ayuthaya"/>
              <a:cs typeface="Ayuthaya"/>
            </a:endParaRPr>
          </a:p>
          <a:p>
            <a:pPr marL="0" indent="0">
              <a:buNone/>
            </a:pPr>
            <a:r>
              <a:rPr lang="fr-FR" sz="2400" i="1" dirty="0" smtClean="0">
                <a:latin typeface="Ayuthaya"/>
                <a:cs typeface="Ayuthaya"/>
              </a:rPr>
              <a:t>   et </a:t>
            </a:r>
          </a:p>
          <a:p>
            <a:endParaRPr lang="fr-FR" sz="2400" i="1" dirty="0">
              <a:latin typeface="Ayuthaya"/>
              <a:cs typeface="Ayuthaya"/>
            </a:endParaRPr>
          </a:p>
          <a:p>
            <a:r>
              <a:rPr lang="fr-FR" sz="2400" i="1" dirty="0" smtClean="0">
                <a:latin typeface="Ayuthaya"/>
                <a:cs typeface="Ayuthaya"/>
              </a:rPr>
              <a:t>Les nouvelles exigences méthodologiques</a:t>
            </a:r>
            <a:endParaRPr lang="fr-FR" sz="2400" i="1" dirty="0">
              <a:latin typeface="Ayuthaya"/>
              <a:cs typeface="Ayuthaya"/>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9659948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Didactique 1 : apprendre à apprendre</a:t>
            </a:r>
            <a:endParaRPr lang="fr-FR" sz="2800" dirty="0"/>
          </a:p>
        </p:txBody>
      </p:sp>
      <p:pic>
        <p:nvPicPr>
          <p:cNvPr id="6" name="Espace réservé du contenu 5" descr="3 cultures.jpg"/>
          <p:cNvPicPr>
            <a:picLocks noGrp="1" noChangeAspect="1"/>
          </p:cNvPicPr>
          <p:nvPr>
            <p:ph idx="1"/>
          </p:nvPr>
        </p:nvPicPr>
        <p:blipFill>
          <a:blip r:embed="rId2"/>
          <a:srcRect l="-17104" r="-17104"/>
          <a:stretch>
            <a:fillRect/>
          </a:stretch>
        </p:blipFill>
        <p:spPr>
          <a:xfrm>
            <a:off x="-1270000" y="274639"/>
            <a:ext cx="12124267" cy="6180634"/>
          </a:xfrm>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4045623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Didactique 2 : apprentissage</a:t>
            </a:r>
            <a:endParaRPr lang="fr-FR" sz="2800" dirty="0"/>
          </a:p>
        </p:txBody>
      </p:sp>
      <p:sp>
        <p:nvSpPr>
          <p:cNvPr id="3" name="Espace réservé du contenu 2"/>
          <p:cNvSpPr>
            <a:spLocks noGrp="1"/>
          </p:cNvSpPr>
          <p:nvPr>
            <p:ph idx="1"/>
          </p:nvPr>
        </p:nvSpPr>
        <p:spPr/>
        <p:txBody>
          <a:bodyPr>
            <a:normAutofit fontScale="77500" lnSpcReduction="20000"/>
          </a:bodyPr>
          <a:lstStyle/>
          <a:p>
            <a:pPr>
              <a:buNone/>
            </a:pPr>
            <a:endParaRPr lang="fr-FR" sz="1176" dirty="0" smtClean="0"/>
          </a:p>
          <a:p>
            <a:r>
              <a:rPr lang="fr-FR" dirty="0" smtClean="0"/>
              <a:t>activité d’ordre cognitif </a:t>
            </a:r>
          </a:p>
          <a:p>
            <a:r>
              <a:rPr lang="fr-FR" dirty="0" smtClean="0"/>
              <a:t>englobe une pluralité de mécanismes :</a:t>
            </a:r>
          </a:p>
          <a:p>
            <a:pPr>
              <a:buNone/>
            </a:pPr>
            <a:r>
              <a:rPr lang="fr-FR" dirty="0" smtClean="0"/>
              <a:t>			des traitements des données,</a:t>
            </a:r>
          </a:p>
          <a:p>
            <a:pPr>
              <a:buNone/>
            </a:pPr>
            <a:r>
              <a:rPr lang="fr-FR" dirty="0" smtClean="0"/>
              <a:t>			une compétence interprétative des savoirs isolés,</a:t>
            </a:r>
          </a:p>
          <a:p>
            <a:pPr>
              <a:buNone/>
            </a:pPr>
            <a:r>
              <a:rPr lang="fr-FR" dirty="0" smtClean="0"/>
              <a:t>			et une constante reconstruction des connaissances;</a:t>
            </a:r>
          </a:p>
          <a:p>
            <a:r>
              <a:rPr lang="fr-FR" dirty="0" smtClean="0">
                <a:solidFill>
                  <a:srgbClr val="000000"/>
                </a:solidFill>
              </a:rPr>
              <a:t>une accumulation </a:t>
            </a:r>
            <a:r>
              <a:rPr lang="fr-FR" b="1" dirty="0" smtClean="0">
                <a:solidFill>
                  <a:srgbClr val="000000"/>
                </a:solidFill>
              </a:rPr>
              <a:t>progressive</a:t>
            </a:r>
            <a:r>
              <a:rPr lang="fr-FR" dirty="0" smtClean="0">
                <a:solidFill>
                  <a:srgbClr val="000000"/>
                </a:solidFill>
              </a:rPr>
              <a:t> de </a:t>
            </a:r>
            <a:r>
              <a:rPr lang="fr-FR" b="1" dirty="0" err="1" smtClean="0">
                <a:solidFill>
                  <a:srgbClr val="000000"/>
                </a:solidFill>
              </a:rPr>
              <a:t>sous-compétences</a:t>
            </a:r>
            <a:r>
              <a:rPr lang="fr-FR" dirty="0" smtClean="0">
                <a:solidFill>
                  <a:srgbClr val="000000"/>
                </a:solidFill>
              </a:rPr>
              <a:t> </a:t>
            </a:r>
            <a:r>
              <a:rPr lang="fr-FR" b="1" dirty="0" smtClean="0">
                <a:solidFill>
                  <a:srgbClr val="000000"/>
                </a:solidFill>
              </a:rPr>
              <a:t>automatisées</a:t>
            </a:r>
            <a:r>
              <a:rPr lang="fr-FR" dirty="0" smtClean="0">
                <a:solidFill>
                  <a:srgbClr val="000000"/>
                </a:solidFill>
              </a:rPr>
              <a:t> </a:t>
            </a:r>
            <a:r>
              <a:rPr lang="fr-FR" dirty="0" smtClean="0"/>
              <a:t> </a:t>
            </a:r>
          </a:p>
          <a:p>
            <a:pPr>
              <a:buNone/>
            </a:pPr>
            <a:endParaRPr lang="fr-FR" sz="1294" dirty="0" smtClean="0"/>
          </a:p>
          <a:p>
            <a:r>
              <a:rPr lang="fr-FR" dirty="0" smtClean="0"/>
              <a:t>«…les activités linguistiques sont liées à l’aspect structurant de l’activité d’apprentissage, et non aux aspects structuraux de l’objet de cet apprentissage»				               </a:t>
            </a:r>
          </a:p>
          <a:p>
            <a:pPr>
              <a:buNone/>
            </a:pPr>
            <a:r>
              <a:rPr lang="fr-FR" dirty="0" smtClean="0"/>
              <a:t>                                                                      D. </a:t>
            </a:r>
            <a:r>
              <a:rPr lang="fr-FR" dirty="0" err="1" smtClean="0"/>
              <a:t>Gaonac’h</a:t>
            </a:r>
            <a:r>
              <a:rPr lang="fr-FR" dirty="0" smtClean="0"/>
              <a:t>  (1987)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4315812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Didactique 3 :  procédure</a:t>
            </a:r>
            <a:endParaRPr lang="fr-FR" sz="2800" dirty="0"/>
          </a:p>
        </p:txBody>
      </p:sp>
      <p:sp>
        <p:nvSpPr>
          <p:cNvPr id="3" name="Espace réservé du contenu 2"/>
          <p:cNvSpPr>
            <a:spLocks noGrp="1"/>
          </p:cNvSpPr>
          <p:nvPr>
            <p:ph idx="1"/>
          </p:nvPr>
        </p:nvSpPr>
        <p:spPr/>
        <p:txBody>
          <a:bodyPr>
            <a:normAutofit/>
          </a:bodyPr>
          <a:lstStyle/>
          <a:p>
            <a:pPr algn="just">
              <a:buNone/>
            </a:pPr>
            <a:r>
              <a:rPr lang="fr-FR" sz="2400" dirty="0" smtClean="0"/>
              <a:t>Le procédural est prioritaire,  et l’objectif d’apprentissage est bien de </a:t>
            </a:r>
            <a:r>
              <a:rPr lang="fr-FR" sz="2400" b="1" dirty="0" smtClean="0"/>
              <a:t>construire le savoir, de le manipuler et de conceptualiser.</a:t>
            </a:r>
            <a:r>
              <a:rPr lang="fr-FR" sz="2400" dirty="0" smtClean="0"/>
              <a:t> Toute connaissance nouvelle isolée doit s’insérer dans des schèmes existants et ensuite, les faire évoluer. </a:t>
            </a:r>
          </a:p>
          <a:p>
            <a:pPr algn="just">
              <a:buNone/>
            </a:pPr>
            <a:endParaRPr lang="fr-FR" sz="2400" dirty="0" smtClean="0"/>
          </a:p>
          <a:p>
            <a:pPr algn="just"/>
            <a:r>
              <a:rPr lang="fr-FR" sz="2400" dirty="0" smtClean="0"/>
              <a:t> 	«</a:t>
            </a:r>
            <a:r>
              <a:rPr lang="fr-FR" sz="2400" i="1" dirty="0" smtClean="0"/>
              <a:t>Chaque fois qu’un être humain organise ou réorganise son rapport à lui-même, à ses semblables, aux choses, aux signes, au cosmos, il est engagé dans une activité de connaissance, d’apprentissage </a:t>
            </a:r>
            <a:r>
              <a:rPr lang="fr-FR" sz="2400" dirty="0" smtClean="0"/>
              <a:t>».                     P. Lévy  (1994)</a:t>
            </a:r>
          </a:p>
          <a:p>
            <a:pPr algn="just">
              <a:buNone/>
            </a:pPr>
            <a:r>
              <a:rPr lang="fr-FR" sz="2400" dirty="0" smtClean="0"/>
              <a:t>	</a:t>
            </a:r>
            <a:endParaRPr lang="fr-FR" sz="2400"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7323926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32327" y="355600"/>
            <a:ext cx="8911673" cy="6134523"/>
          </a:xfrm>
        </p:spPr>
        <p:txBody>
          <a:bodyPr anchor="ctr">
            <a:normAutofit/>
          </a:bodyPr>
          <a:lstStyle/>
          <a:p>
            <a:pPr algn="just">
              <a:buFont typeface="Arial"/>
              <a:buChar char="•"/>
            </a:pPr>
            <a:r>
              <a:rPr lang="fr-FR" sz="3600" dirty="0" smtClean="0"/>
              <a:t>                 </a:t>
            </a:r>
            <a:r>
              <a:rPr lang="fr-FR" sz="2800" dirty="0" smtClean="0"/>
              <a:t>Didactique 4 – acquisition</a:t>
            </a:r>
            <a:r>
              <a:rPr lang="fr-FR" sz="3600" dirty="0" smtClean="0"/>
              <a:t/>
            </a:r>
            <a:br>
              <a:rPr lang="fr-FR" sz="3600" dirty="0" smtClean="0"/>
            </a:br>
            <a:r>
              <a:rPr lang="fr-FR" sz="3600" dirty="0" smtClean="0"/>
              <a:t/>
            </a:r>
            <a:br>
              <a:rPr lang="fr-FR" sz="3600" dirty="0" smtClean="0"/>
            </a:br>
            <a:r>
              <a:rPr lang="fr-FR" sz="2400" dirty="0" smtClean="0"/>
              <a:t>- une information	 ≠     une acquisition</a:t>
            </a:r>
            <a:br>
              <a:rPr lang="fr-FR" sz="2400" dirty="0" smtClean="0"/>
            </a:br>
            <a:r>
              <a:rPr lang="fr-FR" sz="2400" dirty="0" smtClean="0"/>
              <a:t/>
            </a:r>
            <a:br>
              <a:rPr lang="fr-FR" sz="2400" dirty="0" smtClean="0"/>
            </a:br>
            <a:r>
              <a:rPr lang="fr-FR" sz="2400" dirty="0" smtClean="0"/>
              <a:t>- un document stocké    ≠   une connaissance</a:t>
            </a:r>
            <a:br>
              <a:rPr lang="fr-FR" sz="2400" dirty="0" smtClean="0"/>
            </a:br>
            <a:r>
              <a:rPr lang="fr-FR" sz="2400" dirty="0" smtClean="0"/>
              <a:t/>
            </a:r>
            <a:br>
              <a:rPr lang="fr-FR" sz="2400" dirty="0" smtClean="0"/>
            </a:br>
            <a:r>
              <a:rPr lang="fr-FR" sz="2400" dirty="0" smtClean="0"/>
              <a:t>- la </a:t>
            </a:r>
            <a:r>
              <a:rPr lang="fr-FR" sz="2400" dirty="0"/>
              <a:t>mise en mémoire d’un nouveau savoir dépend de son traitement et de sa « manipulation »  (concept d’Anderson</a:t>
            </a:r>
            <a:r>
              <a:rPr lang="fr-FR" sz="2400" dirty="0" smtClean="0"/>
              <a:t>)</a:t>
            </a:r>
            <a:br>
              <a:rPr lang="fr-FR" sz="2400" dirty="0" smtClean="0"/>
            </a:br>
            <a:r>
              <a:rPr lang="fr-FR" sz="2400" dirty="0" smtClean="0"/>
              <a:t>	 consulter : Alain </a:t>
            </a:r>
            <a:r>
              <a:rPr lang="fr-FR" sz="2400" dirty="0" err="1" smtClean="0"/>
              <a:t>Lieury</a:t>
            </a:r>
            <a:r>
              <a:rPr lang="fr-FR" sz="2400" dirty="0" smtClean="0"/>
              <a:t>, psychologie cognitive (Rennes 2)</a:t>
            </a:r>
            <a:br>
              <a:rPr lang="fr-FR" sz="2400" dirty="0" smtClean="0"/>
            </a:br>
            <a:r>
              <a:rPr lang="fr-FR" sz="2400" dirty="0" smtClean="0"/>
              <a:t/>
            </a:r>
            <a:br>
              <a:rPr lang="fr-FR" sz="2400" dirty="0" smtClean="0"/>
            </a:br>
            <a:r>
              <a:rPr lang="fr-FR" sz="2400" dirty="0" smtClean="0"/>
              <a:t>- la </a:t>
            </a:r>
            <a:r>
              <a:rPr lang="fr-FR" sz="2400" dirty="0"/>
              <a:t>mémorisation est la trace d’une expérience </a:t>
            </a:r>
            <a:r>
              <a:rPr lang="fr-FR" sz="3600" dirty="0"/>
              <a:t/>
            </a:r>
            <a:br>
              <a:rPr lang="fr-FR" sz="3600" dirty="0"/>
            </a:br>
            <a:endParaRPr lang="fr-FR" sz="3600" dirty="0"/>
          </a:p>
        </p:txBody>
      </p:sp>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6337450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Didactique 5 : autonomisation</a:t>
            </a:r>
            <a:endParaRPr lang="fr-FR" sz="3200" dirty="0"/>
          </a:p>
        </p:txBody>
      </p:sp>
      <p:sp>
        <p:nvSpPr>
          <p:cNvPr id="3" name="Espace réservé du contenu 2"/>
          <p:cNvSpPr>
            <a:spLocks noGrp="1"/>
          </p:cNvSpPr>
          <p:nvPr>
            <p:ph idx="1"/>
          </p:nvPr>
        </p:nvSpPr>
        <p:spPr/>
        <p:txBody>
          <a:bodyPr vert="horz" anchor="ctr">
            <a:normAutofit/>
          </a:bodyPr>
          <a:lstStyle/>
          <a:p>
            <a:pPr>
              <a:buNone/>
            </a:pPr>
            <a:r>
              <a:rPr lang="fr-FR" sz="2400" dirty="0" smtClean="0"/>
              <a:t>5 composantes - R. </a:t>
            </a:r>
            <a:r>
              <a:rPr lang="fr-FR" sz="2400" dirty="0" err="1" smtClean="0"/>
              <a:t>Duda</a:t>
            </a:r>
            <a:r>
              <a:rPr lang="fr-FR" sz="2400" dirty="0" smtClean="0"/>
              <a:t>  :</a:t>
            </a:r>
          </a:p>
          <a:p>
            <a:endParaRPr lang="fr-FR" sz="2400" dirty="0" smtClean="0"/>
          </a:p>
          <a:p>
            <a:pPr algn="dist">
              <a:lnSpc>
                <a:spcPct val="130000"/>
              </a:lnSpc>
              <a:buNone/>
            </a:pPr>
            <a:r>
              <a:rPr lang="fr-FR" sz="2400" dirty="0" smtClean="0"/>
              <a:t> 	</a:t>
            </a:r>
            <a:r>
              <a:rPr lang="fr-FR" sz="2400" i="1" dirty="0" smtClean="0"/>
              <a:t>« L’autonomisation est une démarche heuristique qui va vers l’appropriation par l'apprenant d’au moins cinq compétences spécifiques: l’identification des besoins, la détermination des objectifs, le choix de matériaux et de procédures de travail, et  l’évaluation. »</a:t>
            </a:r>
            <a:r>
              <a:rPr lang="fr-FR" sz="2400" dirty="0" smtClean="0"/>
              <a:t>			                       (</a:t>
            </a:r>
            <a:r>
              <a:rPr lang="fr-FR" sz="2400" dirty="0" err="1" smtClean="0"/>
              <a:t>Crapel</a:t>
            </a:r>
            <a:r>
              <a:rPr lang="fr-FR" sz="2400" dirty="0" smtClean="0"/>
              <a:t> 1988)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1606720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Didactique 6:   le métacognitif</a:t>
            </a:r>
            <a:endParaRPr lang="fr-FR" sz="2800" dirty="0"/>
          </a:p>
        </p:txBody>
      </p:sp>
      <p:sp>
        <p:nvSpPr>
          <p:cNvPr id="3" name="Espace réservé du contenu 2"/>
          <p:cNvSpPr>
            <a:spLocks noGrp="1"/>
          </p:cNvSpPr>
          <p:nvPr>
            <p:ph idx="1"/>
          </p:nvPr>
        </p:nvSpPr>
        <p:spPr>
          <a:xfrm>
            <a:off x="152400" y="1600200"/>
            <a:ext cx="8991600" cy="4525963"/>
          </a:xfrm>
        </p:spPr>
        <p:txBody>
          <a:bodyPr>
            <a:normAutofit fontScale="85000" lnSpcReduction="20000"/>
          </a:bodyPr>
          <a:lstStyle/>
          <a:p>
            <a:r>
              <a:rPr lang="fr-FR" dirty="0" smtClean="0"/>
              <a:t>L’apprentissage est  prise de conscience (H. </a:t>
            </a:r>
            <a:r>
              <a:rPr lang="fr-FR" dirty="0" err="1" smtClean="0"/>
              <a:t>Trocmé-Fabre</a:t>
            </a:r>
            <a:r>
              <a:rPr lang="fr-FR" dirty="0" smtClean="0"/>
              <a:t>). =          =&gt; L’esprit critique est une priorité.</a:t>
            </a:r>
          </a:p>
          <a:p>
            <a:endParaRPr lang="fr-FR" dirty="0" smtClean="0"/>
          </a:p>
          <a:p>
            <a:r>
              <a:rPr lang="fr-FR" dirty="0" smtClean="0"/>
              <a:t>Cognitivistes: savoir ce que l’on est en tant qu’apprenant = capacité :</a:t>
            </a:r>
          </a:p>
          <a:p>
            <a:pPr>
              <a:buNone/>
            </a:pPr>
            <a:r>
              <a:rPr lang="fr-FR" dirty="0" smtClean="0"/>
              <a:t>		- à exploiter l’autodiagnostic de ses besoins d’amélioration , </a:t>
            </a:r>
          </a:p>
          <a:p>
            <a:pPr>
              <a:buNone/>
            </a:pPr>
            <a:r>
              <a:rPr lang="fr-FR" dirty="0" smtClean="0"/>
              <a:t>		- assumer la responsabilité de son propre apprentissage , </a:t>
            </a:r>
          </a:p>
          <a:p>
            <a:pPr>
              <a:buNone/>
            </a:pPr>
            <a:r>
              <a:rPr lang="fr-FR" dirty="0" smtClean="0"/>
              <a:t>		- expérimenter son nouveau comportement </a:t>
            </a:r>
          </a:p>
          <a:p>
            <a:endParaRPr lang="fr-FR" dirty="0" smtClean="0"/>
          </a:p>
          <a:p>
            <a:r>
              <a:rPr lang="fr-FR" dirty="0" smtClean="0"/>
              <a:t>la procédure et le métacognitif contribuent à leur  passage au statut  de jeunes adultes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8636013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pic>
        <p:nvPicPr>
          <p:cNvPr id="7" name="Espace réservé du contenu 6" descr="mark-41701_640.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1587963" y="2562072"/>
            <a:ext cx="3072473" cy="1689742"/>
          </a:xfrm>
        </p:spPr>
      </p:pic>
    </p:spTree>
    <p:extLst>
      <p:ext uri="{BB962C8B-B14F-4D97-AF65-F5344CB8AC3E}">
        <p14:creationId xmlns:p14="http://schemas.microsoft.com/office/powerpoint/2010/main" val="30712733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Quelques convictions </a:t>
            </a:r>
            <a:endParaRPr lang="fr-FR" sz="3200" dirty="0"/>
          </a:p>
        </p:txBody>
      </p:sp>
      <p:sp>
        <p:nvSpPr>
          <p:cNvPr id="3" name="Espace réservé du contenu 2"/>
          <p:cNvSpPr>
            <a:spLocks noGrp="1"/>
          </p:cNvSpPr>
          <p:nvPr>
            <p:ph idx="1"/>
          </p:nvPr>
        </p:nvSpPr>
        <p:spPr>
          <a:xfrm>
            <a:off x="457199" y="1151468"/>
            <a:ext cx="8535061" cy="4974696"/>
          </a:xfrm>
        </p:spPr>
        <p:txBody>
          <a:bodyPr>
            <a:normAutofit fontScale="47500" lnSpcReduction="20000"/>
          </a:bodyPr>
          <a:lstStyle/>
          <a:p>
            <a:pPr>
              <a:buNone/>
            </a:pPr>
            <a:r>
              <a:rPr lang="fr-FR" dirty="0" smtClean="0"/>
              <a:t>                           </a:t>
            </a:r>
          </a:p>
          <a:p>
            <a:pPr>
              <a:lnSpc>
                <a:spcPct val="140000"/>
              </a:lnSpc>
              <a:buNone/>
            </a:pPr>
            <a:r>
              <a:rPr lang="fr-FR" dirty="0" smtClean="0"/>
              <a:t>-       </a:t>
            </a:r>
            <a:r>
              <a:rPr lang="fr-FR" sz="5100" dirty="0" smtClean="0"/>
              <a:t>l’abondance de matériaux oraux est une chance, </a:t>
            </a:r>
          </a:p>
          <a:p>
            <a:pPr>
              <a:lnSpc>
                <a:spcPct val="140000"/>
              </a:lnSpc>
              <a:buFontTx/>
              <a:buChar char="-"/>
            </a:pPr>
            <a:r>
              <a:rPr lang="fr-FR" sz="5100" dirty="0" smtClean="0"/>
              <a:t>La </a:t>
            </a:r>
            <a:r>
              <a:rPr lang="fr-FR" sz="5100" dirty="0" err="1" smtClean="0"/>
              <a:t>multifocalité</a:t>
            </a:r>
            <a:r>
              <a:rPr lang="fr-FR" sz="5100" dirty="0" smtClean="0"/>
              <a:t> permet l’analogie, </a:t>
            </a:r>
          </a:p>
          <a:p>
            <a:pPr>
              <a:lnSpc>
                <a:spcPct val="140000"/>
              </a:lnSpc>
              <a:buFontTx/>
              <a:buChar char="-"/>
            </a:pPr>
            <a:r>
              <a:rPr lang="fr-FR" sz="5100" dirty="0" smtClean="0"/>
              <a:t>La recherche de causalité dans la compréhension, d’où la puissance des verbes</a:t>
            </a:r>
          </a:p>
          <a:p>
            <a:pPr>
              <a:lnSpc>
                <a:spcPct val="140000"/>
              </a:lnSpc>
              <a:buFontTx/>
              <a:buChar char="-"/>
            </a:pPr>
            <a:r>
              <a:rPr lang="fr-FR" sz="5100" dirty="0" smtClean="0"/>
              <a:t>En apprentissage nous n’exploitons pas assez la compréhension du connu (y compris de l’actualité de France) </a:t>
            </a:r>
          </a:p>
          <a:p>
            <a:pPr>
              <a:lnSpc>
                <a:spcPct val="140000"/>
              </a:lnSpc>
              <a:buFontTx/>
              <a:buChar char="-"/>
            </a:pPr>
            <a:r>
              <a:rPr lang="fr-FR" sz="5100" dirty="0" smtClean="0"/>
              <a:t>Plus généralement nous avons sous-estimé l’aspect quantitatif de l’exposition à la langue </a:t>
            </a:r>
          </a:p>
          <a:p>
            <a:pPr>
              <a:buFontTx/>
              <a:buChar char="-"/>
            </a:pPr>
            <a:endParaRPr lang="fr-FR" dirty="0" smtClean="0"/>
          </a:p>
          <a:p>
            <a:pPr>
              <a:buNone/>
            </a:pPr>
            <a:endParaRPr lang="fr-FR" b="1" dirty="0">
              <a:solidFill>
                <a:srgbClr val="00800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4799692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                              </a:t>
            </a:r>
          </a:p>
          <a:p>
            <a:pPr>
              <a:buNone/>
            </a:pPr>
            <a:endParaRPr lang="fr-FR" dirty="0" smtClean="0"/>
          </a:p>
          <a:p>
            <a:pPr>
              <a:buNone/>
            </a:pPr>
            <a:r>
              <a:rPr lang="fr-FR" dirty="0" smtClean="0"/>
              <a:t>                            </a:t>
            </a:r>
            <a:r>
              <a:rPr lang="fr-FR" b="1" dirty="0" smtClean="0">
                <a:solidFill>
                  <a:srgbClr val="008000"/>
                </a:solidFill>
              </a:rPr>
              <a:t> La </a:t>
            </a:r>
            <a:r>
              <a:rPr lang="fr-FR" b="1" dirty="0" err="1" smtClean="0">
                <a:solidFill>
                  <a:srgbClr val="008000"/>
                </a:solidFill>
              </a:rPr>
              <a:t>multifocalité</a:t>
            </a:r>
            <a:r>
              <a:rPr lang="fr-FR" b="1" dirty="0" smtClean="0">
                <a:solidFill>
                  <a:srgbClr val="008000"/>
                </a:solidFill>
              </a:rPr>
              <a:t> </a:t>
            </a:r>
            <a:endParaRPr lang="fr-FR" b="1" dirty="0">
              <a:solidFill>
                <a:srgbClr val="00800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933922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dompter .jpg"/>
          <p:cNvPicPr>
            <a:picLocks noGrp="1" noChangeAspect="1"/>
          </p:cNvPicPr>
          <p:nvPr>
            <p:ph idx="1"/>
          </p:nvPr>
        </p:nvPicPr>
        <p:blipFill>
          <a:blip r:embed="rId2"/>
          <a:srcRect l="-43670" r="-43670"/>
          <a:stretch>
            <a:fillRect/>
          </a:stretch>
        </p:blipFill>
        <p:spPr>
          <a:xfrm>
            <a:off x="-1591733" y="1830387"/>
            <a:ext cx="8229600" cy="4525963"/>
          </a:xfrm>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4605356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intentions initiales du baladeur</a:t>
            </a:r>
            <a:endParaRPr lang="fr-FR" dirty="0"/>
          </a:p>
        </p:txBody>
      </p:sp>
      <p:sp>
        <p:nvSpPr>
          <p:cNvPr id="3" name="Espace réservé du contenu 2"/>
          <p:cNvSpPr>
            <a:spLocks noGrp="1"/>
          </p:cNvSpPr>
          <p:nvPr>
            <p:ph idx="1"/>
          </p:nvPr>
        </p:nvSpPr>
        <p:spPr>
          <a:xfrm>
            <a:off x="194381" y="1600200"/>
            <a:ext cx="8306542" cy="4525963"/>
          </a:xfrm>
        </p:spPr>
        <p:txBody>
          <a:bodyPr>
            <a:normAutofit lnSpcReduction="10000"/>
          </a:bodyPr>
          <a:lstStyle/>
          <a:p>
            <a:pPr>
              <a:buNone/>
            </a:pPr>
            <a:endParaRPr lang="fr-FR" dirty="0" smtClean="0"/>
          </a:p>
          <a:p>
            <a:pPr>
              <a:buNone/>
            </a:pPr>
            <a:endParaRPr lang="fr-FR" dirty="0" smtClean="0"/>
          </a:p>
          <a:p>
            <a:pPr>
              <a:buNone/>
            </a:pPr>
            <a:endParaRPr lang="fr-FR" dirty="0" smtClean="0"/>
          </a:p>
          <a:p>
            <a:pPr>
              <a:spcAft>
                <a:spcPts val="1800"/>
              </a:spcAft>
            </a:pPr>
            <a:r>
              <a:rPr lang="en-GB" dirty="0" smtClean="0"/>
              <a:t>La </a:t>
            </a:r>
            <a:r>
              <a:rPr lang="en-GB" dirty="0" err="1" smtClean="0"/>
              <a:t>flexibilité</a:t>
            </a:r>
            <a:r>
              <a:rPr lang="en-GB" dirty="0" smtClean="0"/>
              <a:t> cognitive  </a:t>
            </a:r>
          </a:p>
          <a:p>
            <a:pPr>
              <a:spcAft>
                <a:spcPts val="1800"/>
              </a:spcAft>
              <a:buNone/>
            </a:pPr>
            <a:r>
              <a:rPr lang="en-GB" sz="4000" dirty="0" smtClean="0"/>
              <a:t>et non pas la  “</a:t>
            </a:r>
            <a:r>
              <a:rPr lang="en-GB" sz="4000" dirty="0" err="1" smtClean="0">
                <a:solidFill>
                  <a:srgbClr val="FF0000"/>
                </a:solidFill>
              </a:rPr>
              <a:t>rigiditude</a:t>
            </a:r>
            <a:r>
              <a:rPr lang="en-GB" sz="4000" dirty="0" smtClean="0">
                <a:solidFill>
                  <a:srgbClr val="FF0000"/>
                </a:solidFill>
              </a:rPr>
              <a:t>” </a:t>
            </a:r>
            <a:r>
              <a:rPr lang="en-GB" sz="4000" dirty="0" err="1" smtClean="0">
                <a:solidFill>
                  <a:srgbClr val="FF0000"/>
                </a:solidFill>
              </a:rPr>
              <a:t>obsessionnelle</a:t>
            </a:r>
            <a:r>
              <a:rPr lang="en-GB" sz="4000" dirty="0" smtClean="0">
                <a:solidFill>
                  <a:srgbClr val="FF0000"/>
                </a:solidFill>
              </a:rPr>
              <a:t> </a:t>
            </a:r>
            <a:r>
              <a:rPr lang="en-GB" sz="4000" dirty="0" smtClean="0"/>
              <a:t>du document unique </a:t>
            </a:r>
            <a:endParaRPr lang="fr-FR" sz="4000" dirty="0" smtClean="0"/>
          </a:p>
          <a:p>
            <a:pPr>
              <a:buNone/>
            </a:pPr>
            <a:r>
              <a:rPr lang="fr-FR" dirty="0" smtClean="0"/>
              <a:t> </a:t>
            </a:r>
          </a:p>
          <a:p>
            <a:pPr>
              <a:buNone/>
            </a:pPr>
            <a:endParaRPr lang="fr-FR" dirty="0" smtClean="0"/>
          </a:p>
          <a:p>
            <a:endParaRPr lang="fr-FR" dirty="0" smtClean="0"/>
          </a:p>
          <a:p>
            <a:endParaRPr lang="fr-FR" dirty="0" smtClean="0"/>
          </a:p>
          <a:p>
            <a:endParaRPr lang="fr-FR" dirty="0"/>
          </a:p>
        </p:txBody>
      </p:sp>
      <p:pic>
        <p:nvPicPr>
          <p:cNvPr id="5" name="Image 4" descr="Rio Diamond.jpg"/>
          <p:cNvPicPr>
            <a:picLocks noChangeAspect="1"/>
          </p:cNvPicPr>
          <p:nvPr/>
        </p:nvPicPr>
        <p:blipFill>
          <a:blip r:embed="rId2"/>
          <a:stretch>
            <a:fillRect/>
          </a:stretch>
        </p:blipFill>
        <p:spPr>
          <a:xfrm>
            <a:off x="5559293" y="1417637"/>
            <a:ext cx="3584707" cy="3130343"/>
          </a:xfrm>
          <a:prstGeom prst="rect">
            <a:avLst/>
          </a:prstGeom>
        </p:spPr>
      </p:pic>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6974159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Cyberlangues</a:t>
            </a:r>
            <a:r>
              <a:rPr lang="fr-FR" sz="3200" dirty="0" smtClean="0"/>
              <a:t> </a:t>
            </a:r>
            <a:r>
              <a:rPr lang="fr-FR" sz="3200" dirty="0" err="1" smtClean="0"/>
              <a:t>Artigues</a:t>
            </a:r>
            <a:r>
              <a:rPr lang="fr-FR" sz="3200" dirty="0" smtClean="0"/>
              <a:t> 2002</a:t>
            </a:r>
            <a:endParaRPr lang="fr-FR" sz="3200" dirty="0"/>
          </a:p>
        </p:txBody>
      </p:sp>
      <p:sp>
        <p:nvSpPr>
          <p:cNvPr id="3" name="Espace réservé du contenu 2"/>
          <p:cNvSpPr>
            <a:spLocks noGrp="1"/>
          </p:cNvSpPr>
          <p:nvPr>
            <p:ph idx="1"/>
          </p:nvPr>
        </p:nvSpPr>
        <p:spPr/>
        <p:txBody>
          <a:bodyPr>
            <a:normAutofit fontScale="92500"/>
          </a:bodyPr>
          <a:lstStyle/>
          <a:p>
            <a:pPr>
              <a:buNone/>
            </a:pPr>
            <a:endParaRPr lang="fr-FR" dirty="0" smtClean="0"/>
          </a:p>
          <a:p>
            <a:r>
              <a:rPr lang="en-GB" sz="3000" dirty="0" smtClean="0"/>
              <a:t>1- de 1 </a:t>
            </a:r>
            <a:r>
              <a:rPr lang="en-GB" sz="3000" dirty="0" err="1" smtClean="0"/>
              <a:t>à</a:t>
            </a:r>
            <a:r>
              <a:rPr lang="en-GB" sz="3000" dirty="0" smtClean="0"/>
              <a:t> 3 documents PRÉSENTANT </a:t>
            </a:r>
            <a:r>
              <a:rPr lang="en-GB" sz="3000" dirty="0" err="1" smtClean="0"/>
              <a:t>une</a:t>
            </a:r>
            <a:r>
              <a:rPr lang="en-GB" sz="3000" dirty="0" smtClean="0"/>
              <a:t> </a:t>
            </a:r>
            <a:r>
              <a:rPr lang="en-GB" sz="3000" dirty="0" err="1" smtClean="0"/>
              <a:t>même</a:t>
            </a:r>
            <a:r>
              <a:rPr lang="en-GB" sz="3000" dirty="0" smtClean="0"/>
              <a:t> information avec accents et/</a:t>
            </a:r>
            <a:r>
              <a:rPr lang="en-GB" sz="3000" dirty="0" err="1" smtClean="0"/>
              <a:t>ou</a:t>
            </a:r>
            <a:r>
              <a:rPr lang="en-GB" sz="3000" dirty="0" smtClean="0"/>
              <a:t> </a:t>
            </a:r>
            <a:r>
              <a:rPr lang="en-GB" sz="3000" dirty="0" err="1" smtClean="0"/>
              <a:t>registres</a:t>
            </a:r>
            <a:r>
              <a:rPr lang="en-GB" sz="3000" dirty="0" smtClean="0"/>
              <a:t> </a:t>
            </a:r>
            <a:r>
              <a:rPr lang="en-GB" sz="3000" dirty="0" err="1" smtClean="0"/>
              <a:t>différents</a:t>
            </a:r>
            <a:r>
              <a:rPr lang="en-GB" sz="3000" dirty="0" smtClean="0"/>
              <a:t>,  </a:t>
            </a:r>
            <a:endParaRPr lang="fr-FR" sz="3000" dirty="0" smtClean="0"/>
          </a:p>
          <a:p>
            <a:pPr>
              <a:buNone/>
            </a:pPr>
            <a:r>
              <a:rPr lang="en-GB" sz="3000" dirty="0" smtClean="0"/>
              <a:t> </a:t>
            </a:r>
            <a:endParaRPr lang="fr-FR" sz="3000" dirty="0" smtClean="0"/>
          </a:p>
          <a:p>
            <a:r>
              <a:rPr lang="en-GB" sz="3000" dirty="0" smtClean="0"/>
              <a:t>2-	de 1 </a:t>
            </a:r>
            <a:r>
              <a:rPr lang="en-GB" sz="3000" dirty="0" err="1" smtClean="0"/>
              <a:t>à</a:t>
            </a:r>
            <a:r>
              <a:rPr lang="en-GB" sz="3000" dirty="0" smtClean="0"/>
              <a:t> 3 documents de RÉACTIONS </a:t>
            </a:r>
            <a:r>
              <a:rPr lang="en-GB" sz="3000" dirty="0" err="1" smtClean="0"/>
              <a:t>à</a:t>
            </a:r>
            <a:r>
              <a:rPr lang="en-GB" sz="3000" dirty="0" smtClean="0"/>
              <a:t> </a:t>
            </a:r>
            <a:r>
              <a:rPr lang="en-GB" sz="3000" dirty="0" err="1" smtClean="0"/>
              <a:t>cette</a:t>
            </a:r>
            <a:r>
              <a:rPr lang="en-GB" sz="3000" dirty="0" smtClean="0"/>
              <a:t> information </a:t>
            </a:r>
            <a:r>
              <a:rPr lang="en-GB" sz="3000" dirty="0" err="1" smtClean="0"/>
              <a:t>ou</a:t>
            </a:r>
            <a:r>
              <a:rPr lang="en-GB" sz="3000" dirty="0" smtClean="0"/>
              <a:t> </a:t>
            </a:r>
            <a:r>
              <a:rPr lang="en-GB" sz="3000" dirty="0" err="1" smtClean="0"/>
              <a:t>problématique</a:t>
            </a:r>
            <a:r>
              <a:rPr lang="en-GB" sz="3000" dirty="0" smtClean="0"/>
              <a:t> </a:t>
            </a:r>
            <a:r>
              <a:rPr lang="en-GB" sz="3000" dirty="0" err="1" smtClean="0"/>
              <a:t>exposée</a:t>
            </a:r>
            <a:r>
              <a:rPr lang="en-GB" sz="3000" dirty="0" smtClean="0"/>
              <a:t> en 1,</a:t>
            </a:r>
            <a:endParaRPr lang="fr-FR" sz="3000" dirty="0" smtClean="0"/>
          </a:p>
          <a:p>
            <a:pPr>
              <a:buNone/>
            </a:pPr>
            <a:r>
              <a:rPr lang="en-GB" sz="3000" dirty="0" smtClean="0"/>
              <a:t> </a:t>
            </a:r>
            <a:endParaRPr lang="fr-FR" sz="3000" dirty="0" smtClean="0"/>
          </a:p>
          <a:p>
            <a:r>
              <a:rPr lang="en-GB" sz="3000" dirty="0" smtClean="0"/>
              <a:t>3- de 1 </a:t>
            </a:r>
            <a:r>
              <a:rPr lang="en-GB" sz="3000" dirty="0" err="1" smtClean="0"/>
              <a:t>à</a:t>
            </a:r>
            <a:r>
              <a:rPr lang="en-GB" sz="3000" dirty="0" smtClean="0"/>
              <a:t> 3 documents de PROLONGEMENT </a:t>
            </a:r>
            <a:r>
              <a:rPr lang="en-GB" sz="3000" dirty="0" err="1" smtClean="0"/>
              <a:t>ou</a:t>
            </a:r>
            <a:r>
              <a:rPr lang="en-GB" sz="3000" dirty="0" smtClean="0"/>
              <a:t> </a:t>
            </a:r>
            <a:r>
              <a:rPr lang="en-GB" sz="3000" dirty="0" err="1" smtClean="0"/>
              <a:t>d'APPROFONDISSEMENT</a:t>
            </a:r>
            <a:r>
              <a:rPr lang="en-GB" sz="3000" dirty="0" smtClean="0"/>
              <a:t> de la </a:t>
            </a:r>
            <a:r>
              <a:rPr lang="en-GB" sz="3000" dirty="0" err="1" smtClean="0"/>
              <a:t>problématique</a:t>
            </a:r>
            <a:r>
              <a:rPr lang="en-GB" sz="3000" dirty="0" smtClean="0"/>
              <a:t>. </a:t>
            </a:r>
            <a:endParaRPr lang="fr-FR" sz="3000"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29492768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624"/>
            <a:ext cx="8229600" cy="1042576"/>
          </a:xfrm>
        </p:spPr>
        <p:txBody>
          <a:bodyPr>
            <a:normAutofit fontScale="90000"/>
          </a:bodyPr>
          <a:lstStyle/>
          <a:p>
            <a:r>
              <a:rPr lang="en-GB" sz="2667" dirty="0" smtClean="0"/>
              <a:t>La </a:t>
            </a:r>
            <a:r>
              <a:rPr lang="en-GB" sz="2667" dirty="0" err="1" smtClean="0"/>
              <a:t>méthodologie</a:t>
            </a:r>
            <a:r>
              <a:rPr lang="en-GB" sz="2667" dirty="0" smtClean="0"/>
              <a:t> ACADEME  </a:t>
            </a:r>
            <a:r>
              <a:rPr lang="en-GB" sz="2667" dirty="0" err="1" smtClean="0"/>
              <a:t>est</a:t>
            </a:r>
            <a:r>
              <a:rPr lang="en-GB" sz="2667" dirty="0" smtClean="0"/>
              <a:t> </a:t>
            </a:r>
            <a:r>
              <a:rPr lang="en-GB" sz="2667" dirty="0" err="1" smtClean="0"/>
              <a:t>une</a:t>
            </a:r>
            <a:r>
              <a:rPr lang="en-GB" sz="2667" dirty="0" smtClean="0"/>
              <a:t> </a:t>
            </a:r>
            <a:r>
              <a:rPr lang="en-GB" sz="2667" dirty="0" err="1" smtClean="0"/>
              <a:t>approche</a:t>
            </a:r>
            <a:r>
              <a:rPr lang="en-GB" sz="2667" dirty="0" smtClean="0"/>
              <a:t> cognitive de facilitation de </a:t>
            </a:r>
            <a:r>
              <a:rPr lang="en-GB" sz="2667" dirty="0" err="1" smtClean="0"/>
              <a:t>l’écoute</a:t>
            </a:r>
            <a:r>
              <a:rPr lang="en-GB" sz="2667" dirty="0" smtClean="0"/>
              <a:t> par : </a:t>
            </a:r>
            <a:r>
              <a:rPr lang="fr-FR" dirty="0" smtClean="0"/>
              <a:t/>
            </a:r>
            <a:br>
              <a:rPr lang="fr-FR" dirty="0" smtClean="0"/>
            </a:br>
            <a:endParaRPr lang="fr-FR" dirty="0"/>
          </a:p>
        </p:txBody>
      </p:sp>
      <p:sp>
        <p:nvSpPr>
          <p:cNvPr id="3" name="Espace réservé du contenu 2"/>
          <p:cNvSpPr>
            <a:spLocks noGrp="1"/>
          </p:cNvSpPr>
          <p:nvPr>
            <p:ph idx="1"/>
          </p:nvPr>
        </p:nvSpPr>
        <p:spPr>
          <a:xfrm>
            <a:off x="457200" y="1354090"/>
            <a:ext cx="8229600" cy="4772073"/>
          </a:xfrm>
        </p:spPr>
        <p:txBody>
          <a:bodyPr>
            <a:normAutofit fontScale="77500" lnSpcReduction="20000"/>
          </a:bodyPr>
          <a:lstStyle/>
          <a:p>
            <a:pPr>
              <a:buNone/>
            </a:pPr>
            <a:r>
              <a:rPr lang="en-GB" dirty="0" smtClean="0"/>
              <a:t> </a:t>
            </a:r>
            <a:endParaRPr lang="fr-FR" dirty="0" smtClean="0"/>
          </a:p>
          <a:p>
            <a:pPr>
              <a:lnSpc>
                <a:spcPct val="170000"/>
              </a:lnSpc>
            </a:pPr>
            <a:r>
              <a:rPr lang="en-GB" sz="2800" dirty="0" smtClean="0"/>
              <a:t>- la construction </a:t>
            </a:r>
            <a:r>
              <a:rPr lang="en-GB" sz="2800" dirty="0" err="1" smtClean="0"/>
              <a:t>d’une</a:t>
            </a:r>
            <a:r>
              <a:rPr lang="en-GB" sz="2800" dirty="0" smtClean="0"/>
              <a:t> </a:t>
            </a:r>
            <a:r>
              <a:rPr lang="en-GB" sz="2800" dirty="0" err="1" smtClean="0"/>
              <a:t>représentation</a:t>
            </a:r>
            <a:r>
              <a:rPr lang="en-GB" sz="2800" dirty="0" smtClean="0"/>
              <a:t> finale par </a:t>
            </a:r>
            <a:r>
              <a:rPr lang="en-GB" sz="2800" dirty="0" err="1" smtClean="0"/>
              <a:t>étapes</a:t>
            </a:r>
            <a:r>
              <a:rPr lang="en-GB" sz="2800" dirty="0" smtClean="0"/>
              <a:t> </a:t>
            </a:r>
            <a:r>
              <a:rPr lang="en-GB" sz="2800" dirty="0" err="1" smtClean="0"/>
              <a:t>temporelles</a:t>
            </a:r>
            <a:r>
              <a:rPr lang="en-GB" sz="2800" dirty="0" smtClean="0"/>
              <a:t> et  </a:t>
            </a:r>
            <a:r>
              <a:rPr lang="en-GB" sz="2800" dirty="0" err="1" smtClean="0"/>
              <a:t>niveaux</a:t>
            </a:r>
            <a:r>
              <a:rPr lang="en-GB" sz="2800" dirty="0" smtClean="0"/>
              <a:t> </a:t>
            </a:r>
            <a:r>
              <a:rPr lang="en-GB" sz="2800" dirty="0" err="1" smtClean="0"/>
              <a:t>phonologiques</a:t>
            </a:r>
            <a:r>
              <a:rPr lang="en-GB" sz="2800" dirty="0" smtClean="0"/>
              <a:t> </a:t>
            </a:r>
            <a:r>
              <a:rPr lang="en-GB" sz="2800" dirty="0" err="1" smtClean="0"/>
              <a:t>ou</a:t>
            </a:r>
            <a:r>
              <a:rPr lang="en-GB" sz="2800" dirty="0" smtClean="0"/>
              <a:t> </a:t>
            </a:r>
            <a:r>
              <a:rPr lang="en-GB" sz="2800" dirty="0" err="1" smtClean="0"/>
              <a:t>lexicaux</a:t>
            </a:r>
            <a:r>
              <a:rPr lang="en-GB" sz="2800" dirty="0" smtClean="0"/>
              <a:t>,</a:t>
            </a:r>
            <a:endParaRPr lang="fr-FR" sz="2800" dirty="0" smtClean="0"/>
          </a:p>
          <a:p>
            <a:pPr>
              <a:lnSpc>
                <a:spcPct val="170000"/>
              </a:lnSpc>
            </a:pPr>
            <a:r>
              <a:rPr lang="en-GB" sz="2800" dirty="0" smtClean="0"/>
              <a:t>-  la </a:t>
            </a:r>
            <a:r>
              <a:rPr lang="en-GB" sz="2800" dirty="0" err="1" smtClean="0"/>
              <a:t>variété</a:t>
            </a:r>
            <a:r>
              <a:rPr lang="en-GB" sz="2800" dirty="0" smtClean="0"/>
              <a:t> des messages (progressions </a:t>
            </a:r>
            <a:r>
              <a:rPr lang="en-GB" sz="2800" dirty="0" err="1" smtClean="0"/>
              <a:t>combinatoires</a:t>
            </a:r>
            <a:r>
              <a:rPr lang="en-GB" sz="2800" dirty="0" smtClean="0"/>
              <a:t>), </a:t>
            </a:r>
            <a:endParaRPr lang="fr-FR" sz="2800" dirty="0" smtClean="0"/>
          </a:p>
          <a:p>
            <a:pPr>
              <a:lnSpc>
                <a:spcPct val="170000"/>
              </a:lnSpc>
            </a:pPr>
            <a:r>
              <a:rPr lang="en-GB" sz="2800" dirty="0" smtClean="0"/>
              <a:t>- les </a:t>
            </a:r>
            <a:r>
              <a:rPr lang="en-GB" sz="2800" dirty="0" err="1" smtClean="0"/>
              <a:t>énoncés</a:t>
            </a:r>
            <a:r>
              <a:rPr lang="en-GB" sz="2800" dirty="0" smtClean="0"/>
              <a:t> </a:t>
            </a:r>
            <a:r>
              <a:rPr lang="en-GB" sz="2800" dirty="0" err="1" smtClean="0"/>
              <a:t>périphrastiques</a:t>
            </a:r>
            <a:r>
              <a:rPr lang="en-GB" sz="2800" dirty="0" smtClean="0"/>
              <a:t> (pour  </a:t>
            </a:r>
            <a:r>
              <a:rPr lang="en-GB" sz="2800" dirty="0" err="1" smtClean="0"/>
              <a:t>renforcer</a:t>
            </a:r>
            <a:r>
              <a:rPr lang="en-GB" sz="2800" dirty="0" smtClean="0"/>
              <a:t> les connexions </a:t>
            </a:r>
            <a:r>
              <a:rPr lang="en-GB" sz="2800" dirty="0" err="1" smtClean="0"/>
              <a:t>sémantiques</a:t>
            </a:r>
            <a:r>
              <a:rPr lang="en-GB" sz="2800" dirty="0" smtClean="0"/>
              <a:t> et la </a:t>
            </a:r>
            <a:r>
              <a:rPr lang="en-GB" sz="2800" dirty="0" err="1" smtClean="0"/>
              <a:t>mémoire</a:t>
            </a:r>
            <a:r>
              <a:rPr lang="en-GB" sz="2800" dirty="0" smtClean="0"/>
              <a:t> associative), </a:t>
            </a:r>
            <a:endParaRPr lang="fr-FR" sz="2800" dirty="0" smtClean="0"/>
          </a:p>
          <a:p>
            <a:pPr>
              <a:lnSpc>
                <a:spcPct val="170000"/>
              </a:lnSpc>
            </a:pPr>
            <a:r>
              <a:rPr lang="en-GB" sz="2800" dirty="0" smtClean="0"/>
              <a:t>- </a:t>
            </a:r>
            <a:r>
              <a:rPr lang="en-GB" sz="2800" dirty="0" err="1" smtClean="0"/>
              <a:t>l'attention</a:t>
            </a:r>
            <a:r>
              <a:rPr lang="en-GB" sz="2800" dirty="0" smtClean="0"/>
              <a:t> </a:t>
            </a:r>
            <a:r>
              <a:rPr lang="en-GB" sz="2800" dirty="0" err="1" smtClean="0"/>
              <a:t>guidée</a:t>
            </a:r>
            <a:r>
              <a:rPr lang="en-GB" sz="2800" dirty="0" smtClean="0"/>
              <a:t> et </a:t>
            </a:r>
            <a:r>
              <a:rPr lang="en-GB" sz="2800" dirty="0" err="1" smtClean="0"/>
              <a:t>focalisée</a:t>
            </a:r>
            <a:r>
              <a:rPr lang="en-GB" sz="2800" dirty="0" smtClean="0"/>
              <a:t>  (pour </a:t>
            </a:r>
            <a:r>
              <a:rPr lang="en-GB" sz="2800" dirty="0" err="1" smtClean="0"/>
              <a:t>favoriser</a:t>
            </a:r>
            <a:r>
              <a:rPr lang="en-GB" sz="2800" dirty="0" smtClean="0"/>
              <a:t> </a:t>
            </a:r>
            <a:r>
              <a:rPr lang="en-GB" sz="2800" dirty="0" err="1" smtClean="0"/>
              <a:t>l'identification</a:t>
            </a:r>
            <a:r>
              <a:rPr lang="en-GB" sz="2800" dirty="0" smtClean="0"/>
              <a:t> et  le </a:t>
            </a:r>
            <a:r>
              <a:rPr lang="en-GB" sz="2800" dirty="0" err="1" smtClean="0"/>
              <a:t>repérage</a:t>
            </a:r>
            <a:r>
              <a:rPr lang="en-GB" sz="2800" dirty="0" smtClean="0"/>
              <a:t> des propositions </a:t>
            </a:r>
            <a:r>
              <a:rPr lang="en-GB" sz="2800" dirty="0" err="1" smtClean="0"/>
              <a:t>annoncées</a:t>
            </a:r>
            <a:r>
              <a:rPr lang="en-GB" sz="2800" dirty="0" smtClean="0"/>
              <a:t>),</a:t>
            </a:r>
            <a:endParaRPr lang="fr-FR" sz="2800" dirty="0" smtClean="0"/>
          </a:p>
          <a:p>
            <a:pPr>
              <a:lnSpc>
                <a:spcPct val="170000"/>
              </a:lnSpc>
            </a:pPr>
            <a:r>
              <a:rPr lang="en-GB" sz="2800" dirty="0" smtClean="0"/>
              <a:t>- </a:t>
            </a:r>
            <a:r>
              <a:rPr lang="en-GB" sz="2800" dirty="0" err="1" smtClean="0"/>
              <a:t>l'anticipation</a:t>
            </a:r>
            <a:r>
              <a:rPr lang="en-GB" sz="2800" dirty="0" smtClean="0"/>
              <a:t>  </a:t>
            </a:r>
            <a:r>
              <a:rPr lang="en-GB" sz="2800" dirty="0" err="1" smtClean="0"/>
              <a:t>d’une</a:t>
            </a:r>
            <a:r>
              <a:rPr lang="en-GB" sz="2800" dirty="0" smtClean="0"/>
              <a:t> information </a:t>
            </a:r>
            <a:r>
              <a:rPr lang="en-GB" sz="2800" dirty="0" err="1" smtClean="0"/>
              <a:t>pertinente</a:t>
            </a:r>
            <a:r>
              <a:rPr lang="en-GB" sz="2800" dirty="0" smtClean="0"/>
              <a:t>, </a:t>
            </a:r>
            <a:endParaRPr lang="fr-FR" sz="2800"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0602124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1066800" y="2819400"/>
            <a:ext cx="7772400" cy="1143000"/>
          </a:xfrm>
        </p:spPr>
        <p:txBody>
          <a:bodyPr>
            <a:normAutofit fontScale="90000"/>
          </a:bodyPr>
          <a:lstStyle/>
          <a:p>
            <a:pPr eaLnBrk="1" hangingPunct="1"/>
            <a:r>
              <a:rPr lang="fr-FR">
                <a:solidFill>
                  <a:srgbClr val="FF0000"/>
                </a:solidFill>
              </a:rPr>
              <a:t>Le numérique favorise  la comparaison</a:t>
            </a:r>
          </a:p>
        </p:txBody>
      </p:sp>
      <p:sp>
        <p:nvSpPr>
          <p:cNvPr id="82947" name="Espace réservé du pied de page 4"/>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71975288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a:xfrm>
            <a:off x="914400" y="685800"/>
            <a:ext cx="7772400" cy="1143000"/>
          </a:xfrm>
        </p:spPr>
        <p:txBody>
          <a:bodyPr/>
          <a:lstStyle/>
          <a:p>
            <a:pPr eaLnBrk="1" hangingPunct="1"/>
            <a:r>
              <a:rPr lang="fr-FR" sz="2800" b="1">
                <a:solidFill>
                  <a:srgbClr val="008000"/>
                </a:solidFill>
              </a:rPr>
              <a:t>Redondances &amp; manipulations</a:t>
            </a:r>
            <a:endParaRPr lang="fr-FR" b="1">
              <a:solidFill>
                <a:srgbClr val="008000"/>
              </a:solidFill>
            </a:endParaRPr>
          </a:p>
        </p:txBody>
      </p:sp>
      <p:graphicFrame>
        <p:nvGraphicFramePr>
          <p:cNvPr id="99330" name="Object 2"/>
          <p:cNvGraphicFramePr>
            <a:graphicFrameLocks noGrp="1" noChangeAspect="1"/>
          </p:cNvGraphicFramePr>
          <p:nvPr>
            <p:ph type="body" idx="1"/>
          </p:nvPr>
        </p:nvGraphicFramePr>
        <p:xfrm>
          <a:off x="1174750" y="1981200"/>
          <a:ext cx="4235450" cy="2565400"/>
        </p:xfrm>
        <a:graphic>
          <a:graphicData uri="http://schemas.openxmlformats.org/presentationml/2006/ole">
            <mc:AlternateContent xmlns:mc="http://schemas.openxmlformats.org/markup-compatibility/2006">
              <mc:Choice xmlns:v="urn:schemas-microsoft-com:vml" Requires="v">
                <p:oleObj spid="_x0000_s2096" name="Document" r:id="rId5" imgW="1615443" imgH="978410" progId="Word.Document.8">
                  <p:embed/>
                </p:oleObj>
              </mc:Choice>
              <mc:Fallback>
                <p:oleObj name="Document" r:id="rId5" imgW="1615443" imgH="97841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50" y="1981200"/>
                        <a:ext cx="4235450"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1" name="Object 3"/>
          <p:cNvGraphicFramePr>
            <a:graphicFrameLocks noChangeAspect="1"/>
          </p:cNvGraphicFramePr>
          <p:nvPr/>
        </p:nvGraphicFramePr>
        <p:xfrm>
          <a:off x="4953000" y="3733800"/>
          <a:ext cx="3581400" cy="2590800"/>
        </p:xfrm>
        <a:graphic>
          <a:graphicData uri="http://schemas.openxmlformats.org/presentationml/2006/ole">
            <mc:AlternateContent xmlns:mc="http://schemas.openxmlformats.org/markup-compatibility/2006">
              <mc:Choice xmlns:v="urn:schemas-microsoft-com:vml" Requires="v">
                <p:oleObj spid="_x0000_s2097" name="Document" r:id="rId8" imgW="1624587" imgH="1106426" progId="Word.Document.8">
                  <p:embed/>
                </p:oleObj>
              </mc:Choice>
              <mc:Fallback>
                <p:oleObj name="Document" r:id="rId8" imgW="1624587" imgH="1106426"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733800"/>
                        <a:ext cx="35814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Espace réservé du pied de page 5"/>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25230808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9"/>
          <p:cNvPicPr>
            <a:picLocks noGrp="1" noChangeAspect="1" noChangeArrowheads="1"/>
          </p:cNvPicPr>
          <p:nvPr>
            <p:ph type="body" idx="1"/>
          </p:nvPr>
        </p:nvPicPr>
        <p:blipFill>
          <a:blip r:embed="rId3"/>
          <a:srcRect/>
          <a:stretch>
            <a:fillRect/>
          </a:stretch>
        </p:blipFill>
        <p:spPr>
          <a:xfrm>
            <a:off x="609600" y="1447800"/>
            <a:ext cx="10515600" cy="5105400"/>
          </a:xfrm>
          <a:noFill/>
        </p:spPr>
      </p:pic>
      <p:sp>
        <p:nvSpPr>
          <p:cNvPr id="149507" name="Rectangle 20"/>
          <p:cNvSpPr>
            <a:spLocks noChangeArrowheads="1"/>
          </p:cNvSpPr>
          <p:nvPr/>
        </p:nvSpPr>
        <p:spPr bwMode="auto">
          <a:xfrm>
            <a:off x="2900363" y="642938"/>
            <a:ext cx="3195637" cy="457200"/>
          </a:xfrm>
          <a:prstGeom prst="rect">
            <a:avLst/>
          </a:prstGeom>
          <a:noFill/>
          <a:ln w="9525">
            <a:noFill/>
            <a:miter lim="800000"/>
            <a:headEnd/>
            <a:tailEnd/>
          </a:ln>
        </p:spPr>
        <p:txBody>
          <a:bodyPr>
            <a:prstTxWarp prst="textNoShape">
              <a:avLst/>
            </a:prstTxWarp>
            <a:spAutoFit/>
          </a:bodyPr>
          <a:lstStyle/>
          <a:p>
            <a:endParaRPr lang="fr-FR"/>
          </a:p>
        </p:txBody>
      </p:sp>
      <p:sp>
        <p:nvSpPr>
          <p:cNvPr id="149508" name="Rectangle 21"/>
          <p:cNvSpPr>
            <a:spLocks noChangeArrowheads="1"/>
          </p:cNvSpPr>
          <p:nvPr/>
        </p:nvSpPr>
        <p:spPr bwMode="auto">
          <a:xfrm>
            <a:off x="762000" y="638175"/>
            <a:ext cx="7339013" cy="396875"/>
          </a:xfrm>
          <a:prstGeom prst="rect">
            <a:avLst/>
          </a:prstGeom>
          <a:noFill/>
          <a:ln w="9525">
            <a:noFill/>
            <a:miter lim="800000"/>
            <a:headEnd/>
            <a:tailEnd/>
          </a:ln>
        </p:spPr>
        <p:txBody>
          <a:bodyPr>
            <a:prstTxWarp prst="textNoShape">
              <a:avLst/>
            </a:prstTxWarp>
            <a:spAutoFit/>
          </a:bodyPr>
          <a:lstStyle/>
          <a:p>
            <a:r>
              <a:rPr lang="fr-FR" sz="2000"/>
              <a:t>     Redondance entre le texte initial et les 4 audios successifs</a:t>
            </a:r>
            <a:r>
              <a:rPr lang="fr-FR"/>
              <a:t> </a:t>
            </a:r>
          </a:p>
        </p:txBody>
      </p:sp>
      <p:sp>
        <p:nvSpPr>
          <p:cNvPr id="149509" name="Espace réservé du pied de page 5"/>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131966391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                                </a:t>
            </a:r>
          </a:p>
          <a:p>
            <a:pPr>
              <a:buNone/>
            </a:pPr>
            <a:endParaRPr lang="fr-FR" dirty="0" smtClean="0"/>
          </a:p>
          <a:p>
            <a:pPr>
              <a:buNone/>
            </a:pPr>
            <a:r>
              <a:rPr lang="fr-FR" dirty="0" smtClean="0"/>
              <a:t>                                  </a:t>
            </a:r>
            <a:r>
              <a:rPr lang="fr-FR" sz="3600" b="1" dirty="0" smtClean="0">
                <a:solidFill>
                  <a:srgbClr val="008000"/>
                </a:solidFill>
              </a:rPr>
              <a:t>L’analogie </a:t>
            </a:r>
          </a:p>
          <a:p>
            <a:pPr lvl="1">
              <a:buNone/>
            </a:pPr>
            <a:r>
              <a:rPr lang="fr-FR" dirty="0" smtClean="0">
                <a:solidFill>
                  <a:srgbClr val="008000"/>
                </a:solidFill>
              </a:rPr>
              <a:t>                (l’heuristique analogique)</a:t>
            </a:r>
          </a:p>
          <a:p>
            <a:pPr>
              <a:buNone/>
            </a:pPr>
            <a:endParaRPr lang="fr-FR" sz="3600" b="1" dirty="0" smtClean="0">
              <a:solidFill>
                <a:srgbClr val="008000"/>
              </a:solidFill>
            </a:endParaRPr>
          </a:p>
          <a:p>
            <a:pPr>
              <a:buNone/>
            </a:pPr>
            <a:r>
              <a:rPr lang="fr-FR" sz="2800" dirty="0" smtClean="0">
                <a:solidFill>
                  <a:schemeClr val="tx1">
                    <a:lumMod val="95000"/>
                    <a:lumOff val="5000"/>
                  </a:schemeClr>
                </a:solidFill>
              </a:rPr>
              <a:t>Comparer est une opération élémentaire</a:t>
            </a:r>
          </a:p>
          <a:p>
            <a:pPr>
              <a:buNone/>
            </a:pPr>
            <a:r>
              <a:rPr lang="fr-FR" sz="2800" dirty="0" smtClean="0">
                <a:solidFill>
                  <a:schemeClr val="tx1">
                    <a:lumMod val="95000"/>
                    <a:lumOff val="5000"/>
                  </a:schemeClr>
                </a:solidFill>
              </a:rPr>
              <a:t>…. et compulsive          (D. </a:t>
            </a:r>
            <a:r>
              <a:rPr lang="fr-FR" sz="2800" dirty="0" err="1" smtClean="0">
                <a:solidFill>
                  <a:schemeClr val="tx1">
                    <a:lumMod val="95000"/>
                    <a:lumOff val="5000"/>
                  </a:schemeClr>
                </a:solidFill>
              </a:rPr>
              <a:t>Gaonac’h</a:t>
            </a:r>
            <a:r>
              <a:rPr lang="fr-FR" sz="2800" dirty="0" smtClean="0">
                <a:solidFill>
                  <a:schemeClr val="tx1">
                    <a:lumMod val="95000"/>
                    <a:lumOff val="5000"/>
                  </a:schemeClr>
                </a:solidFill>
              </a:rPr>
              <a:t>)</a:t>
            </a:r>
            <a:endParaRPr lang="fr-FR" sz="2800" dirty="0">
              <a:solidFill>
                <a:schemeClr val="tx1">
                  <a:lumMod val="95000"/>
                  <a:lumOff val="5000"/>
                </a:schemeClr>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7273708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2" y="185875"/>
            <a:ext cx="8421687" cy="712519"/>
          </a:xfrm>
        </p:spPr>
        <p:txBody>
          <a:bodyPr>
            <a:normAutofit fontScale="90000"/>
          </a:bodyPr>
          <a:lstStyle/>
          <a:p>
            <a:pPr algn="just"/>
            <a:r>
              <a:rPr lang="fr-FR" dirty="0" smtClean="0"/>
              <a:t>La flexibilité cognitive </a:t>
            </a:r>
            <a:r>
              <a:rPr lang="fr-FR" dirty="0" smtClean="0">
                <a:latin typeface="+mn-lt"/>
              </a:rPr>
              <a:t/>
            </a:r>
            <a:br>
              <a:rPr lang="fr-FR" dirty="0" smtClean="0">
                <a:latin typeface="+mn-lt"/>
              </a:rPr>
            </a:br>
            <a:r>
              <a:rPr lang="fr-FR" dirty="0" smtClean="0">
                <a:latin typeface="+mn-lt"/>
              </a:rPr>
              <a:t/>
            </a:r>
            <a:br>
              <a:rPr lang="fr-FR" dirty="0" smtClean="0">
                <a:latin typeface="+mn-lt"/>
              </a:rPr>
            </a:br>
            <a:r>
              <a:rPr lang="fr-FR" sz="2667" b="0" cap="none" dirty="0" err="1" smtClean="0">
                <a:latin typeface="+mn-lt"/>
              </a:rPr>
              <a:t>Progrès</a:t>
            </a:r>
            <a:r>
              <a:rPr lang="fr-FR" sz="2667" b="0" cap="none" dirty="0" smtClean="0">
                <a:latin typeface="+mn-lt"/>
              </a:rPr>
              <a:t> importants de flexibilité cognitive entre 3 et 5 ans.</a:t>
            </a:r>
            <a:br>
              <a:rPr lang="fr-FR" sz="2667" b="0" cap="none" dirty="0" smtClean="0">
                <a:latin typeface="+mn-lt"/>
              </a:rPr>
            </a:br>
            <a:r>
              <a:rPr lang="fr-FR" sz="2667" b="0" cap="none" dirty="0" smtClean="0">
                <a:latin typeface="+mn-lt"/>
              </a:rPr>
              <a:t>               </a:t>
            </a:r>
            <a:r>
              <a:rPr lang="fr-FR" sz="2667" b="0" cap="none" dirty="0" smtClean="0">
                <a:latin typeface="+mn-lt"/>
                <a:cs typeface="Arial Narrow"/>
              </a:rPr>
              <a:t>Nicolas Chevalier et </a:t>
            </a:r>
            <a:r>
              <a:rPr lang="fr-FR" sz="2667" b="0" cap="none" dirty="0" err="1" smtClean="0">
                <a:latin typeface="+mn-lt"/>
                <a:cs typeface="Arial Narrow"/>
              </a:rPr>
              <a:t>Agnès</a:t>
            </a:r>
            <a:r>
              <a:rPr lang="fr-FR" sz="2667" b="0" cap="none" dirty="0" smtClean="0">
                <a:latin typeface="+mn-lt"/>
                <a:cs typeface="Arial Narrow"/>
              </a:rPr>
              <a:t> Blaye</a:t>
            </a:r>
            <a:r>
              <a:rPr lang="en-GB" sz="2667" b="0" cap="none" dirty="0" smtClean="0">
                <a:latin typeface="+mn-lt"/>
                <a:cs typeface="Arial Narrow"/>
              </a:rPr>
              <a:t>   - </a:t>
            </a:r>
            <a:r>
              <a:rPr lang="fr-FR" sz="2667" b="0" cap="none" dirty="0" smtClean="0">
                <a:latin typeface="+mn-lt"/>
                <a:cs typeface="Arial Narrow"/>
              </a:rPr>
              <a:t>université de Provence </a:t>
            </a:r>
            <a:r>
              <a:rPr lang="fr-FR" sz="2667" b="0" cap="none" dirty="0" smtClean="0">
                <a:latin typeface="Arial Narrow"/>
                <a:cs typeface="Arial Narrow"/>
              </a:rPr>
              <a:t/>
            </a:r>
            <a:br>
              <a:rPr lang="fr-FR" sz="2667" b="0" cap="none" dirty="0" smtClean="0">
                <a:latin typeface="Arial Narrow"/>
                <a:cs typeface="Arial Narrow"/>
              </a:rPr>
            </a:br>
            <a:r>
              <a:rPr lang="fr-FR" sz="2667" b="0" cap="none" dirty="0" smtClean="0">
                <a:latin typeface="Arial Narrow"/>
                <a:cs typeface="Arial Narrow"/>
              </a:rPr>
              <a:t/>
            </a:r>
            <a:br>
              <a:rPr lang="fr-FR" sz="2667" b="0" cap="none" dirty="0" smtClean="0">
                <a:latin typeface="Arial Narrow"/>
                <a:cs typeface="Arial Narrow"/>
              </a:rPr>
            </a:br>
            <a:r>
              <a:rPr lang="fr-FR" sz="2222" b="0" cap="none" dirty="0" smtClean="0">
                <a:latin typeface="Arial Narrow"/>
                <a:cs typeface="Arial Narrow"/>
              </a:rPr>
              <a:t>T</a:t>
            </a:r>
            <a:r>
              <a:rPr lang="fr-FR" sz="2222" b="0" cap="none" dirty="0" err="1" smtClean="0"/>
              <a:t>héorie</a:t>
            </a:r>
            <a:r>
              <a:rPr lang="fr-FR" sz="2222" b="0" cap="none" dirty="0" smtClean="0"/>
              <a:t> de la flexibilité cognitive de </a:t>
            </a:r>
            <a:r>
              <a:rPr lang="fr-FR" sz="2222" b="0" cap="none" dirty="0" err="1" smtClean="0"/>
              <a:t>Spiro</a:t>
            </a:r>
            <a:r>
              <a:rPr lang="fr-FR" sz="2222" b="0" cap="none" dirty="0" smtClean="0"/>
              <a:t>: certaines difficultés d'apprentissage sont dues à un trop grand cloisonnement des connaissances acquises initialement. En conséquence, la théorie encourage les systèmes d'enseignement permettant à l'élève </a:t>
            </a:r>
            <a:r>
              <a:rPr lang="fr-FR" sz="2222" cap="none" dirty="0" smtClean="0"/>
              <a:t>d'explorer des associations multiples </a:t>
            </a:r>
            <a:r>
              <a:rPr lang="fr-FR" sz="2222" b="0" cap="none" dirty="0" smtClean="0"/>
              <a:t>entre les éléments d'un domaine de connaissance.      </a:t>
            </a:r>
            <a:r>
              <a:rPr lang="fr-FR" sz="2400" dirty="0" smtClean="0"/>
              <a:t>António </a:t>
            </a:r>
            <a:r>
              <a:rPr lang="fr-FR" sz="2400" dirty="0" err="1" smtClean="0"/>
              <a:t>Moreira</a:t>
            </a:r>
            <a:r>
              <a:rPr lang="en-GB" dirty="0" smtClean="0"/>
              <a:t/>
            </a:r>
            <a:br>
              <a:rPr lang="en-GB" dirty="0" smtClean="0"/>
            </a:br>
            <a:r>
              <a:rPr lang="fr-FR" sz="2667" dirty="0" smtClean="0"/>
              <a:t/>
            </a:r>
            <a:br>
              <a:rPr lang="fr-FR" sz="2667" dirty="0" smtClean="0"/>
            </a:br>
            <a:r>
              <a:rPr lang="fr-FR" sz="2667" b="0" cap="none" dirty="0" smtClean="0"/>
              <a:t>La flexibilité est souvent étudiée, chez l’adulte, </a:t>
            </a:r>
            <a:r>
              <a:rPr lang="fr-FR" sz="2667" b="0" cap="none" dirty="0" err="1" smtClean="0"/>
              <a:t>à</a:t>
            </a:r>
            <a:r>
              <a:rPr lang="fr-FR" sz="2667" b="0" cap="none" dirty="0" smtClean="0"/>
              <a:t> travers le paradigme de </a:t>
            </a:r>
            <a:r>
              <a:rPr lang="fr-FR" sz="2667" cap="none" dirty="0" err="1" smtClean="0"/>
              <a:t>task-switching</a:t>
            </a:r>
            <a:r>
              <a:rPr lang="fr-FR" sz="2667" cap="none" dirty="0" smtClean="0"/>
              <a:t> </a:t>
            </a:r>
            <a:r>
              <a:rPr lang="fr-FR" sz="2667" b="0" cap="none" dirty="0" smtClean="0"/>
              <a:t>….   </a:t>
            </a:r>
            <a:r>
              <a:rPr lang="fr-FR" sz="2667" b="0" cap="none" dirty="0" err="1" smtClean="0"/>
              <a:t>Jerôme</a:t>
            </a:r>
            <a:r>
              <a:rPr lang="fr-FR" sz="2667" b="0" cap="none" dirty="0" smtClean="0"/>
              <a:t> </a:t>
            </a:r>
            <a:r>
              <a:rPr lang="fr-FR" sz="2667" b="0" cap="none" dirty="0" err="1" smtClean="0"/>
              <a:t>Dinet</a:t>
            </a:r>
            <a:r>
              <a:rPr lang="fr-FR" sz="2667" b="0" cap="none" dirty="0" smtClean="0"/>
              <a:t>, J-F Rouet</a:t>
            </a:r>
            <a:br>
              <a:rPr lang="fr-FR" sz="2667" b="0" cap="none" dirty="0" smtClean="0"/>
            </a:br>
            <a:r>
              <a:rPr lang="fr-FR" sz="2222" b="0" cap="none" dirty="0" smtClean="0"/>
              <a:t/>
            </a:r>
            <a:br>
              <a:rPr lang="fr-FR" sz="2222" b="0" cap="none" dirty="0" smtClean="0"/>
            </a:br>
            <a:r>
              <a:rPr lang="fr-FR" sz="2222" b="0" cap="none" dirty="0" smtClean="0"/>
              <a:t>… </a:t>
            </a:r>
            <a:r>
              <a:rPr lang="fr-FR" sz="2222" b="0" i="1" cap="none" dirty="0" err="1" smtClean="0"/>
              <a:t>Being</a:t>
            </a:r>
            <a:r>
              <a:rPr lang="fr-FR" sz="2222" b="0" i="1" cap="none" dirty="0" smtClean="0"/>
              <a:t> able to </a:t>
            </a:r>
            <a:r>
              <a:rPr lang="fr-FR" sz="2222" b="0" i="1" cap="none" dirty="0" err="1" smtClean="0"/>
              <a:t>form</a:t>
            </a:r>
            <a:r>
              <a:rPr lang="fr-FR" sz="2222" b="0" i="1" cap="none" dirty="0" smtClean="0"/>
              <a:t> </a:t>
            </a:r>
            <a:r>
              <a:rPr lang="fr-FR" sz="2222" b="0" i="1" cap="none" dirty="0" err="1" smtClean="0"/>
              <a:t>different</a:t>
            </a:r>
            <a:r>
              <a:rPr lang="fr-FR" sz="2222" b="0" i="1" cap="none" dirty="0" smtClean="0"/>
              <a:t> </a:t>
            </a:r>
            <a:r>
              <a:rPr lang="fr-FR" sz="2222" b="0" i="1" cap="none" dirty="0" err="1" smtClean="0"/>
              <a:t>representations</a:t>
            </a:r>
            <a:r>
              <a:rPr lang="fr-FR" sz="2222" b="0" i="1" cap="none" dirty="0" smtClean="0"/>
              <a:t> of situations </a:t>
            </a:r>
            <a:r>
              <a:rPr lang="fr-FR" sz="2222" b="0" i="1" cap="none" dirty="0" err="1" smtClean="0"/>
              <a:t>depending</a:t>
            </a:r>
            <a:r>
              <a:rPr lang="fr-FR" sz="2222" b="0" i="1" cap="none" dirty="0" smtClean="0"/>
              <a:t> </a:t>
            </a:r>
            <a:r>
              <a:rPr lang="fr-FR" sz="2222" b="0" i="1" cap="none" dirty="0" err="1" smtClean="0"/>
              <a:t>upon</a:t>
            </a:r>
            <a:r>
              <a:rPr lang="en-GB" sz="2222" b="0" i="1" cap="none" dirty="0" smtClean="0"/>
              <a:t> </a:t>
            </a:r>
            <a:r>
              <a:rPr lang="fr-FR" sz="2222" b="0" i="1" cap="none" dirty="0" smtClean="0"/>
              <a:t>the </a:t>
            </a:r>
            <a:r>
              <a:rPr lang="fr-FR" sz="2222" b="0" i="1" cap="none" dirty="0" err="1" smtClean="0"/>
              <a:t>task</a:t>
            </a:r>
            <a:r>
              <a:rPr lang="fr-FR" sz="2222" b="0" i="1" cap="none" dirty="0" smtClean="0"/>
              <a:t> to </a:t>
            </a:r>
            <a:r>
              <a:rPr lang="fr-FR" sz="2222" b="0" i="1" cap="none" dirty="0" err="1" smtClean="0"/>
              <a:t>be</a:t>
            </a:r>
            <a:r>
              <a:rPr lang="fr-FR" sz="2222" b="0" i="1" cap="none" dirty="0" smtClean="0"/>
              <a:t> </a:t>
            </a:r>
            <a:r>
              <a:rPr lang="fr-FR" sz="2222" b="0" i="1" cap="none" dirty="0" err="1" smtClean="0"/>
              <a:t>accomplished</a:t>
            </a:r>
            <a:r>
              <a:rPr lang="fr-FR" sz="2222" b="0" i="1" cap="none" dirty="0" smtClean="0"/>
              <a:t> </a:t>
            </a:r>
            <a:r>
              <a:rPr lang="fr-FR" sz="2222" b="0" i="1" cap="none" dirty="0" err="1" smtClean="0"/>
              <a:t>is</a:t>
            </a:r>
            <a:r>
              <a:rPr lang="fr-FR" sz="2222" b="0" i="1" cap="none" dirty="0" smtClean="0"/>
              <a:t> important for </a:t>
            </a:r>
            <a:r>
              <a:rPr lang="fr-FR" sz="2222" b="0" i="1" cap="none" dirty="0" err="1" smtClean="0"/>
              <a:t>transfer</a:t>
            </a:r>
            <a:r>
              <a:rPr lang="fr-FR" sz="2222" b="0" i="1" cap="none" dirty="0" smtClean="0"/>
              <a:t> of </a:t>
            </a:r>
            <a:r>
              <a:rPr lang="fr-FR" sz="2222" b="0" i="1" cap="none" dirty="0" err="1" smtClean="0"/>
              <a:t>learning</a:t>
            </a:r>
            <a:r>
              <a:rPr lang="fr-FR" sz="2222" b="0" i="1" cap="none" dirty="0" smtClean="0"/>
              <a:t> and </a:t>
            </a:r>
            <a:r>
              <a:rPr lang="fr-FR" sz="2222" b="0" i="1" cap="none" dirty="0" err="1" smtClean="0"/>
              <a:t>problem</a:t>
            </a:r>
            <a:r>
              <a:rPr lang="en-GB" sz="2222" b="0" cap="none" dirty="0" smtClean="0"/>
              <a:t>-</a:t>
            </a:r>
            <a:r>
              <a:rPr lang="fr-FR" sz="2222" b="0" cap="none" dirty="0" err="1" smtClean="0"/>
              <a:t>solving</a:t>
            </a:r>
            <a:r>
              <a:rPr lang="fr-FR" sz="2222" b="0" cap="none" dirty="0" smtClean="0"/>
              <a:t>.     </a:t>
            </a:r>
            <a:r>
              <a:rPr lang="fr-FR" sz="2667" b="0" dirty="0" smtClean="0"/>
              <a:t>M. </a:t>
            </a:r>
            <a:r>
              <a:rPr lang="fr-FR" sz="2667" b="0" dirty="0" err="1" smtClean="0"/>
              <a:t>Naveh-Benjamin</a:t>
            </a:r>
            <a:r>
              <a:rPr lang="fr-FR" sz="2667" b="0" cap="none" dirty="0" smtClean="0"/>
              <a:t/>
            </a:r>
            <a:br>
              <a:rPr lang="fr-FR" sz="2667" b="0" cap="none" dirty="0" smtClean="0"/>
            </a:br>
            <a:r>
              <a:rPr lang="fr-FR" sz="2667" b="0" cap="none" dirty="0" smtClean="0"/>
              <a:t>                                                              </a:t>
            </a:r>
            <a:r>
              <a:rPr lang="en-GB" dirty="0" smtClean="0"/>
              <a:t/>
            </a:r>
            <a:br>
              <a:rPr lang="en-GB" dirty="0" smtClean="0"/>
            </a:br>
            <a:r>
              <a:rPr lang="en-GB" dirty="0" smtClean="0"/>
              <a:t/>
            </a:r>
            <a:br>
              <a:rPr lang="en-GB" dirty="0" smtClean="0"/>
            </a:br>
            <a:endParaRPr lang="fr-FR" dirty="0"/>
          </a:p>
        </p:txBody>
      </p:sp>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8630192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fr-FR">
                <a:solidFill>
                  <a:schemeClr val="tx1"/>
                </a:solidFill>
                <a:latin typeface="Times" charset="0"/>
              </a:rPr>
              <a:t>BA staff with a cross    </a:t>
            </a:r>
          </a:p>
        </p:txBody>
      </p:sp>
      <p:pic>
        <p:nvPicPr>
          <p:cNvPr id="91139" name="Picture 3"/>
          <p:cNvPicPr>
            <a:picLocks noGrp="1" noChangeAspect="1" noChangeArrowheads="1"/>
          </p:cNvPicPr>
          <p:nvPr>
            <p:ph type="body" idx="1"/>
          </p:nvPr>
        </p:nvPicPr>
        <p:blipFill>
          <a:blip r:embed="rId3"/>
          <a:srcRect/>
          <a:stretch>
            <a:fillRect/>
          </a:stretch>
        </p:blipFill>
        <p:spPr>
          <a:xfrm>
            <a:off x="228600" y="1905000"/>
            <a:ext cx="8915400" cy="4572000"/>
          </a:xfrm>
        </p:spPr>
      </p:pic>
      <p:sp>
        <p:nvSpPr>
          <p:cNvPr id="91140" name="Espace réservé du pied de page 4"/>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18169944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multifocalité</a:t>
            </a:r>
            <a:r>
              <a:rPr lang="fr-FR" dirty="0" smtClean="0"/>
              <a:t> </a:t>
            </a:r>
            <a:endParaRPr lang="fr-FR" dirty="0"/>
          </a:p>
        </p:txBody>
      </p:sp>
      <p:sp>
        <p:nvSpPr>
          <p:cNvPr id="3" name="Espace réservé du contenu 2"/>
          <p:cNvSpPr>
            <a:spLocks noGrp="1"/>
          </p:cNvSpPr>
          <p:nvPr>
            <p:ph idx="1"/>
          </p:nvPr>
        </p:nvSpPr>
        <p:spPr>
          <a:xfrm>
            <a:off x="0" y="1600200"/>
            <a:ext cx="9144000" cy="4525963"/>
          </a:xfrm>
        </p:spPr>
        <p:txBody>
          <a:bodyPr>
            <a:normAutofit fontScale="85000" lnSpcReduction="10000"/>
          </a:bodyPr>
          <a:lstStyle/>
          <a:p>
            <a:pPr algn="ctr">
              <a:buNone/>
            </a:pPr>
            <a:r>
              <a:rPr lang="en-GB" sz="3429" dirty="0" smtClean="0"/>
              <a:t>Philippe </a:t>
            </a:r>
            <a:r>
              <a:rPr lang="en-GB" sz="3429" dirty="0" err="1" smtClean="0"/>
              <a:t>Croizon</a:t>
            </a:r>
            <a:r>
              <a:rPr lang="en-GB" sz="3429" dirty="0" smtClean="0"/>
              <a:t>  </a:t>
            </a:r>
            <a:endParaRPr lang="fr-FR" sz="3429" dirty="0" smtClean="0"/>
          </a:p>
          <a:p>
            <a:endParaRPr lang="fr-FR" dirty="0" smtClean="0"/>
          </a:p>
          <a:p>
            <a:pPr>
              <a:lnSpc>
                <a:spcPct val="130000"/>
              </a:lnSpc>
            </a:pPr>
            <a:r>
              <a:rPr lang="fr-FR" sz="3100" i="1" dirty="0" smtClean="0"/>
              <a:t>Man </a:t>
            </a:r>
            <a:r>
              <a:rPr lang="fr-FR" sz="3100" i="1" dirty="0" err="1" smtClean="0"/>
              <a:t>with</a:t>
            </a:r>
            <a:r>
              <a:rPr lang="fr-FR" sz="3100" i="1" dirty="0" smtClean="0"/>
              <a:t> no </a:t>
            </a:r>
            <a:r>
              <a:rPr lang="fr-FR" sz="3100" i="1" dirty="0" err="1" smtClean="0"/>
              <a:t>limbs</a:t>
            </a:r>
            <a:r>
              <a:rPr lang="fr-FR" sz="3100" i="1" dirty="0" smtClean="0"/>
              <a:t> </a:t>
            </a:r>
            <a:r>
              <a:rPr lang="fr-FR" sz="3100" i="1" dirty="0" err="1" smtClean="0"/>
              <a:t>swims</a:t>
            </a:r>
            <a:r>
              <a:rPr lang="fr-FR" sz="3100" i="1" dirty="0" smtClean="0"/>
              <a:t> </a:t>
            </a:r>
            <a:r>
              <a:rPr lang="fr-FR" sz="3100" i="1" dirty="0" err="1" smtClean="0"/>
              <a:t>Bering</a:t>
            </a:r>
            <a:r>
              <a:rPr lang="fr-FR" sz="3100" i="1" dirty="0" smtClean="0"/>
              <a:t> </a:t>
            </a:r>
            <a:r>
              <a:rPr lang="fr-FR" sz="3100" i="1" dirty="0" err="1" smtClean="0"/>
              <a:t>Strait</a:t>
            </a:r>
            <a:endParaRPr lang="fr-FR" sz="3100" i="1" dirty="0" smtClean="0"/>
          </a:p>
          <a:p>
            <a:pPr>
              <a:lnSpc>
                <a:spcPct val="130000"/>
              </a:lnSpc>
            </a:pPr>
            <a:r>
              <a:rPr lang="fr-FR" sz="3100" i="1" dirty="0" smtClean="0"/>
              <a:t>Man </a:t>
            </a:r>
            <a:r>
              <a:rPr lang="fr-FR" sz="3100" i="1" dirty="0" err="1" smtClean="0"/>
              <a:t>without</a:t>
            </a:r>
            <a:r>
              <a:rPr lang="fr-FR" sz="3100" i="1" dirty="0" smtClean="0"/>
              <a:t> </a:t>
            </a:r>
            <a:r>
              <a:rPr lang="fr-FR" sz="3100" i="1" dirty="0" err="1" smtClean="0"/>
              <a:t>arms</a:t>
            </a:r>
            <a:r>
              <a:rPr lang="fr-FR" sz="3100" i="1" dirty="0" smtClean="0"/>
              <a:t> or legs </a:t>
            </a:r>
            <a:r>
              <a:rPr lang="fr-FR" sz="3100" i="1" dirty="0" err="1" smtClean="0"/>
              <a:t>swims</a:t>
            </a:r>
            <a:r>
              <a:rPr lang="fr-FR" sz="3100" i="1" dirty="0" smtClean="0"/>
              <a:t> </a:t>
            </a:r>
            <a:r>
              <a:rPr lang="fr-FR" sz="3100" i="1" dirty="0" err="1" smtClean="0"/>
              <a:t>frigid</a:t>
            </a:r>
            <a:r>
              <a:rPr lang="fr-FR" sz="3100" i="1" dirty="0" smtClean="0"/>
              <a:t> </a:t>
            </a:r>
            <a:r>
              <a:rPr lang="fr-FR" sz="3100" i="1" dirty="0" err="1" smtClean="0"/>
              <a:t>Bering</a:t>
            </a:r>
            <a:r>
              <a:rPr lang="fr-FR" sz="3100" i="1" dirty="0" smtClean="0"/>
              <a:t> </a:t>
            </a:r>
            <a:r>
              <a:rPr lang="fr-FR" sz="3100" i="1" dirty="0" err="1" smtClean="0"/>
              <a:t>Strait</a:t>
            </a:r>
            <a:endParaRPr lang="fr-FR" sz="3100" i="1" dirty="0" smtClean="0"/>
          </a:p>
          <a:p>
            <a:pPr>
              <a:lnSpc>
                <a:spcPct val="130000"/>
              </a:lnSpc>
            </a:pPr>
            <a:r>
              <a:rPr lang="fr-FR" sz="3100" i="1" dirty="0" err="1" smtClean="0"/>
              <a:t>Limbless</a:t>
            </a:r>
            <a:r>
              <a:rPr lang="fr-FR" sz="3100" i="1" dirty="0" smtClean="0"/>
              <a:t> </a:t>
            </a:r>
            <a:r>
              <a:rPr lang="fr-FR" sz="3100" i="1" dirty="0" err="1" smtClean="0"/>
              <a:t>swimmer</a:t>
            </a:r>
            <a:r>
              <a:rPr lang="fr-FR" sz="3100" i="1" dirty="0" smtClean="0"/>
              <a:t> Philippe </a:t>
            </a:r>
            <a:r>
              <a:rPr lang="fr-FR" sz="3100" i="1" dirty="0" err="1" smtClean="0"/>
              <a:t>Croizon</a:t>
            </a:r>
            <a:r>
              <a:rPr lang="fr-FR" sz="3100" i="1" dirty="0" smtClean="0"/>
              <a:t> links continents‎  </a:t>
            </a:r>
          </a:p>
          <a:p>
            <a:pPr>
              <a:lnSpc>
                <a:spcPct val="130000"/>
              </a:lnSpc>
            </a:pPr>
            <a:r>
              <a:rPr lang="fr-FR" sz="3100" i="1" dirty="0" err="1" smtClean="0"/>
              <a:t>Swimmer</a:t>
            </a:r>
            <a:r>
              <a:rPr lang="fr-FR" sz="3100" i="1" dirty="0" smtClean="0"/>
              <a:t> </a:t>
            </a:r>
            <a:r>
              <a:rPr lang="fr-FR" sz="3100" i="1" dirty="0" err="1" smtClean="0"/>
              <a:t>with</a:t>
            </a:r>
            <a:r>
              <a:rPr lang="fr-FR" sz="3100" i="1" dirty="0" smtClean="0"/>
              <a:t> no </a:t>
            </a:r>
            <a:r>
              <a:rPr lang="fr-FR" sz="3100" i="1" dirty="0" err="1" smtClean="0"/>
              <a:t>arms</a:t>
            </a:r>
            <a:r>
              <a:rPr lang="fr-FR" sz="3100" i="1" dirty="0" smtClean="0"/>
              <a:t> or legs </a:t>
            </a:r>
            <a:r>
              <a:rPr lang="fr-FR" sz="3100" i="1" dirty="0" err="1" smtClean="0"/>
              <a:t>completes</a:t>
            </a:r>
            <a:r>
              <a:rPr lang="fr-FR" sz="3100" i="1" dirty="0" smtClean="0"/>
              <a:t> </a:t>
            </a:r>
            <a:r>
              <a:rPr lang="fr-FR" sz="3100" i="1" dirty="0" err="1" smtClean="0"/>
              <a:t>Bering</a:t>
            </a:r>
            <a:r>
              <a:rPr lang="fr-FR" sz="3100" i="1" dirty="0" smtClean="0"/>
              <a:t> </a:t>
            </a:r>
            <a:r>
              <a:rPr lang="fr-FR" sz="3100" i="1" dirty="0" err="1" smtClean="0"/>
              <a:t>Strait</a:t>
            </a:r>
            <a:r>
              <a:rPr lang="fr-FR" sz="3100" i="1" dirty="0" smtClean="0"/>
              <a:t> challenge‎</a:t>
            </a:r>
          </a:p>
          <a:p>
            <a:pPr>
              <a:lnSpc>
                <a:spcPct val="130000"/>
              </a:lnSpc>
            </a:pPr>
            <a:r>
              <a:rPr lang="fr-FR" sz="3100" i="1" dirty="0" smtClean="0"/>
              <a:t>Quadruple </a:t>
            </a:r>
            <a:r>
              <a:rPr lang="fr-FR" sz="3100" i="1" dirty="0" err="1" smtClean="0"/>
              <a:t>amputee</a:t>
            </a:r>
            <a:r>
              <a:rPr lang="fr-FR" sz="3100" i="1" dirty="0" smtClean="0"/>
              <a:t> </a:t>
            </a:r>
            <a:r>
              <a:rPr lang="fr-FR" sz="3100" i="1" dirty="0" err="1" smtClean="0"/>
              <a:t>competes</a:t>
            </a:r>
            <a:r>
              <a:rPr lang="fr-FR" sz="3100" i="1" dirty="0" smtClean="0"/>
              <a:t> </a:t>
            </a:r>
            <a:r>
              <a:rPr lang="fr-FR" sz="3100" i="1" dirty="0" err="1" smtClean="0"/>
              <a:t>swim</a:t>
            </a:r>
            <a:r>
              <a:rPr lang="fr-FR" sz="3100" i="1" dirty="0" smtClean="0"/>
              <a:t> </a:t>
            </a:r>
            <a:r>
              <a:rPr lang="fr-FR" sz="3100" i="1" dirty="0" err="1" smtClean="0"/>
              <a:t>linking</a:t>
            </a:r>
            <a:r>
              <a:rPr lang="fr-FR" sz="3100" i="1" dirty="0" smtClean="0"/>
              <a:t> </a:t>
            </a:r>
            <a:r>
              <a:rPr lang="fr-FR" sz="3100" i="1" dirty="0" err="1" smtClean="0"/>
              <a:t>world's</a:t>
            </a:r>
            <a:r>
              <a:rPr lang="fr-FR" sz="3100" i="1" dirty="0" smtClean="0"/>
              <a:t> continents</a:t>
            </a:r>
          </a:p>
          <a:p>
            <a:pPr>
              <a:buNone/>
            </a:pP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9908512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Max d'UV - copie.JPG"/>
          <p:cNvPicPr>
            <a:picLocks noGrp="1" noChangeAspect="1"/>
          </p:cNvPicPr>
          <p:nvPr>
            <p:ph idx="1"/>
          </p:nvPr>
        </p:nvPicPr>
        <p:blipFill>
          <a:blip r:embed="rId2">
            <a:extLst>
              <a:ext uri="{28A0092B-C50C-407E-A947-70E740481C1C}">
                <a14:useLocalDpi xmlns:a14="http://schemas.microsoft.com/office/drawing/2010/main" val="0"/>
              </a:ext>
            </a:extLst>
          </a:blip>
          <a:srcRect t="-24471" b="-24471"/>
          <a:stretch>
            <a:fillRect/>
          </a:stretch>
        </p:blipFill>
        <p:spPr>
          <a:xfrm>
            <a:off x="457200" y="1582057"/>
            <a:ext cx="8523514" cy="4525963"/>
          </a:xfrm>
        </p:spPr>
      </p:pic>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50377620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Palette de périphrases</a:t>
            </a:r>
            <a:endParaRPr lang="fr-FR" dirty="0"/>
          </a:p>
        </p:txBody>
      </p:sp>
      <p:sp>
        <p:nvSpPr>
          <p:cNvPr id="3" name="Espace réservé du contenu 2"/>
          <p:cNvSpPr>
            <a:spLocks noGrp="1"/>
          </p:cNvSpPr>
          <p:nvPr>
            <p:ph idx="1"/>
          </p:nvPr>
        </p:nvSpPr>
        <p:spPr/>
        <p:txBody>
          <a:bodyPr>
            <a:normAutofit fontScale="62500" lnSpcReduction="20000"/>
          </a:bodyPr>
          <a:lstStyle/>
          <a:p>
            <a:pPr algn="ctr">
              <a:buNone/>
            </a:pPr>
            <a:r>
              <a:rPr lang="en-GB" dirty="0" smtClean="0"/>
              <a:t>Philippe </a:t>
            </a:r>
            <a:r>
              <a:rPr lang="en-GB" dirty="0" err="1" smtClean="0"/>
              <a:t>Croizon</a:t>
            </a:r>
            <a:r>
              <a:rPr lang="en-GB" dirty="0" smtClean="0"/>
              <a:t>  </a:t>
            </a:r>
            <a:endParaRPr lang="fr-FR" dirty="0" smtClean="0"/>
          </a:p>
          <a:p>
            <a:endParaRPr lang="fr-FR" dirty="0" smtClean="0"/>
          </a:p>
          <a:p>
            <a:r>
              <a:rPr lang="fr-FR" dirty="0" smtClean="0"/>
              <a:t>Man </a:t>
            </a:r>
            <a:r>
              <a:rPr lang="fr-FR" sz="6235" dirty="0" err="1" smtClean="0"/>
              <a:t>with</a:t>
            </a:r>
            <a:r>
              <a:rPr lang="fr-FR" sz="6235" dirty="0" smtClean="0"/>
              <a:t> no </a:t>
            </a:r>
            <a:r>
              <a:rPr lang="fr-FR" sz="6235" dirty="0" err="1" smtClean="0"/>
              <a:t>limbs</a:t>
            </a:r>
            <a:r>
              <a:rPr lang="fr-FR" dirty="0" smtClean="0"/>
              <a:t> </a:t>
            </a:r>
            <a:r>
              <a:rPr lang="fr-FR" dirty="0" err="1" smtClean="0"/>
              <a:t>swims</a:t>
            </a:r>
            <a:r>
              <a:rPr lang="fr-FR" dirty="0" smtClean="0"/>
              <a:t> </a:t>
            </a:r>
            <a:r>
              <a:rPr lang="fr-FR" dirty="0" err="1" smtClean="0"/>
              <a:t>Bering</a:t>
            </a:r>
            <a:r>
              <a:rPr lang="fr-FR" dirty="0" smtClean="0"/>
              <a:t> </a:t>
            </a:r>
            <a:r>
              <a:rPr lang="fr-FR" dirty="0" err="1" smtClean="0"/>
              <a:t>Strait</a:t>
            </a:r>
            <a:endParaRPr lang="fr-FR" dirty="0" smtClean="0"/>
          </a:p>
          <a:p>
            <a:r>
              <a:rPr lang="fr-FR" dirty="0" smtClean="0"/>
              <a:t>Man </a:t>
            </a:r>
            <a:r>
              <a:rPr lang="fr-FR" sz="5647" dirty="0" err="1" smtClean="0"/>
              <a:t>without</a:t>
            </a:r>
            <a:r>
              <a:rPr lang="fr-FR" sz="5647" dirty="0" smtClean="0"/>
              <a:t> </a:t>
            </a:r>
            <a:r>
              <a:rPr lang="fr-FR" sz="5647" dirty="0" err="1" smtClean="0"/>
              <a:t>arms</a:t>
            </a:r>
            <a:r>
              <a:rPr lang="fr-FR" sz="5647" dirty="0" smtClean="0"/>
              <a:t> or legs </a:t>
            </a:r>
            <a:r>
              <a:rPr lang="fr-FR" dirty="0" err="1" smtClean="0"/>
              <a:t>swims</a:t>
            </a:r>
            <a:r>
              <a:rPr lang="fr-FR" dirty="0" smtClean="0"/>
              <a:t> </a:t>
            </a:r>
            <a:r>
              <a:rPr lang="fr-FR" dirty="0" err="1" smtClean="0"/>
              <a:t>frigid</a:t>
            </a:r>
            <a:r>
              <a:rPr lang="fr-FR" dirty="0" smtClean="0"/>
              <a:t> </a:t>
            </a:r>
            <a:r>
              <a:rPr lang="fr-FR" dirty="0" err="1" smtClean="0"/>
              <a:t>Bering</a:t>
            </a:r>
            <a:r>
              <a:rPr lang="fr-FR" dirty="0" smtClean="0"/>
              <a:t> </a:t>
            </a:r>
            <a:r>
              <a:rPr lang="fr-FR" dirty="0" err="1" smtClean="0"/>
              <a:t>Strait</a:t>
            </a:r>
            <a:endParaRPr lang="fr-FR" dirty="0" smtClean="0"/>
          </a:p>
          <a:p>
            <a:r>
              <a:rPr lang="fr-FR" sz="6581" dirty="0" err="1" smtClean="0"/>
              <a:t>Limbless</a:t>
            </a:r>
            <a:r>
              <a:rPr lang="fr-FR" dirty="0" smtClean="0"/>
              <a:t> </a:t>
            </a:r>
            <a:r>
              <a:rPr lang="fr-FR" dirty="0" err="1" smtClean="0"/>
              <a:t>swimmer</a:t>
            </a:r>
            <a:r>
              <a:rPr lang="fr-FR" dirty="0" smtClean="0"/>
              <a:t> Philippe </a:t>
            </a:r>
            <a:r>
              <a:rPr lang="fr-FR" dirty="0" err="1" smtClean="0"/>
              <a:t>Croizon</a:t>
            </a:r>
            <a:r>
              <a:rPr lang="fr-FR" dirty="0" smtClean="0"/>
              <a:t> links continents‎  </a:t>
            </a:r>
          </a:p>
          <a:p>
            <a:r>
              <a:rPr lang="fr-FR" dirty="0" err="1" smtClean="0"/>
              <a:t>Swimmer</a:t>
            </a:r>
            <a:r>
              <a:rPr lang="fr-FR" dirty="0" smtClean="0"/>
              <a:t> </a:t>
            </a:r>
            <a:r>
              <a:rPr lang="fr-FR" sz="6571" dirty="0" err="1" smtClean="0"/>
              <a:t>with</a:t>
            </a:r>
            <a:r>
              <a:rPr lang="fr-FR" sz="6571" dirty="0" smtClean="0"/>
              <a:t> no </a:t>
            </a:r>
            <a:r>
              <a:rPr lang="fr-FR" sz="6571" dirty="0" err="1" smtClean="0"/>
              <a:t>arms</a:t>
            </a:r>
            <a:r>
              <a:rPr lang="fr-FR" sz="6571" dirty="0" smtClean="0"/>
              <a:t> or legs </a:t>
            </a:r>
            <a:r>
              <a:rPr lang="fr-FR" dirty="0" err="1" smtClean="0"/>
              <a:t>completes</a:t>
            </a:r>
            <a:r>
              <a:rPr lang="fr-FR" dirty="0" smtClean="0"/>
              <a:t> </a:t>
            </a:r>
            <a:r>
              <a:rPr lang="fr-FR" dirty="0" err="1" smtClean="0"/>
              <a:t>Bering</a:t>
            </a:r>
            <a:r>
              <a:rPr lang="fr-FR" dirty="0" smtClean="0"/>
              <a:t> </a:t>
            </a:r>
            <a:r>
              <a:rPr lang="fr-FR" dirty="0" err="1" smtClean="0"/>
              <a:t>Strait</a:t>
            </a:r>
            <a:r>
              <a:rPr lang="fr-FR" dirty="0" smtClean="0"/>
              <a:t> challenge‎</a:t>
            </a:r>
          </a:p>
          <a:p>
            <a:r>
              <a:rPr lang="fr-FR" sz="6857" dirty="0" smtClean="0"/>
              <a:t>Quadruple </a:t>
            </a:r>
            <a:r>
              <a:rPr lang="fr-FR" sz="6857" dirty="0" err="1" smtClean="0"/>
              <a:t>amputee</a:t>
            </a:r>
            <a:r>
              <a:rPr lang="fr-FR" sz="6857" dirty="0" smtClean="0"/>
              <a:t> </a:t>
            </a:r>
            <a:r>
              <a:rPr lang="fr-FR" dirty="0" err="1" smtClean="0"/>
              <a:t>competes</a:t>
            </a:r>
            <a:r>
              <a:rPr lang="fr-FR" dirty="0" smtClean="0"/>
              <a:t> </a:t>
            </a:r>
            <a:r>
              <a:rPr lang="fr-FR" dirty="0" err="1" smtClean="0"/>
              <a:t>swim</a:t>
            </a:r>
            <a:r>
              <a:rPr lang="fr-FR" dirty="0" smtClean="0"/>
              <a:t> </a:t>
            </a:r>
            <a:r>
              <a:rPr lang="fr-FR" dirty="0" err="1" smtClean="0"/>
              <a:t>linking</a:t>
            </a:r>
            <a:r>
              <a:rPr lang="fr-FR" dirty="0" smtClean="0"/>
              <a:t> </a:t>
            </a:r>
            <a:r>
              <a:rPr lang="fr-FR" dirty="0" err="1" smtClean="0"/>
              <a:t>world's</a:t>
            </a:r>
            <a:r>
              <a:rPr lang="fr-FR" dirty="0" smtClean="0"/>
              <a:t> continents</a:t>
            </a:r>
          </a:p>
          <a:p>
            <a:pPr>
              <a:buNone/>
            </a:pP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1964721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43000"/>
          </a:xfrm>
        </p:spPr>
        <p:txBody>
          <a:bodyPr>
            <a:normAutofit/>
          </a:bodyPr>
          <a:lstStyle/>
          <a:p>
            <a:r>
              <a:rPr lang="fr-FR" sz="2800" dirty="0" smtClean="0"/>
              <a:t>La </a:t>
            </a:r>
            <a:r>
              <a:rPr lang="fr-FR" sz="2800" dirty="0" err="1" smtClean="0"/>
              <a:t>multifocalité</a:t>
            </a:r>
            <a:r>
              <a:rPr lang="fr-FR" sz="2800" dirty="0" smtClean="0"/>
              <a:t> existe en ligne</a:t>
            </a:r>
            <a:br>
              <a:rPr lang="fr-FR" sz="2800" dirty="0" smtClean="0"/>
            </a:br>
            <a:r>
              <a:rPr lang="fr-FR" sz="2800" dirty="0" smtClean="0"/>
              <a:t>allons-la repérer, et orchestrons son utilisation</a:t>
            </a:r>
            <a:endParaRPr lang="fr-FR" sz="2800" dirty="0"/>
          </a:p>
        </p:txBody>
      </p:sp>
      <p:pic>
        <p:nvPicPr>
          <p:cNvPr id="5" name="Espace réservé du contenu 4" descr="microchip_chipplacment.jpg"/>
          <p:cNvPicPr>
            <a:picLocks noGrp="1" noChangeAspect="1"/>
          </p:cNvPicPr>
          <p:nvPr>
            <p:ph idx="1"/>
          </p:nvPr>
        </p:nvPicPr>
        <p:blipFill>
          <a:blip r:embed="rId2"/>
          <a:srcRect l="-18187" r="-18187"/>
          <a:stretch>
            <a:fillRect/>
          </a:stretch>
        </p:blipFill>
        <p:spPr>
          <a:xfrm>
            <a:off x="1566333" y="2010771"/>
            <a:ext cx="6620933" cy="3641258"/>
          </a:xfrm>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5684540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Microchips</a:t>
            </a:r>
            <a:r>
              <a:rPr lang="fr-FR" dirty="0" smtClean="0"/>
              <a:t> for </a:t>
            </a:r>
            <a:r>
              <a:rPr lang="fr-FR" dirty="0" err="1" smtClean="0"/>
              <a:t>dogs</a:t>
            </a:r>
            <a:endParaRPr lang="fr-FR" dirty="0"/>
          </a:p>
        </p:txBody>
      </p:sp>
      <p:sp>
        <p:nvSpPr>
          <p:cNvPr id="3" name="Espace réservé du contenu 2"/>
          <p:cNvSpPr>
            <a:spLocks noGrp="1"/>
          </p:cNvSpPr>
          <p:nvPr>
            <p:ph idx="1"/>
          </p:nvPr>
        </p:nvSpPr>
        <p:spPr>
          <a:xfrm>
            <a:off x="457200" y="1600200"/>
            <a:ext cx="8686800" cy="4525963"/>
          </a:xfrm>
        </p:spPr>
        <p:txBody>
          <a:bodyPr>
            <a:normAutofit fontScale="92500"/>
          </a:bodyPr>
          <a:lstStyle/>
          <a:p>
            <a:r>
              <a:rPr lang="fr-FR" i="1" u="sng" dirty="0" smtClean="0">
                <a:hlinkClick r:id="rId2"/>
              </a:rPr>
              <a:t>Dog microchip date set for England</a:t>
            </a:r>
            <a:endParaRPr lang="en-GB" dirty="0" smtClean="0"/>
          </a:p>
          <a:p>
            <a:r>
              <a:rPr lang="fr-FR" i="1" u="sng" dirty="0" smtClean="0">
                <a:hlinkClick r:id="rId3"/>
              </a:rPr>
              <a:t>Your view: Dog microchipping laws to be introduced</a:t>
            </a:r>
            <a:r>
              <a:rPr lang="fr-FR" i="1" dirty="0" smtClean="0"/>
              <a:t> </a:t>
            </a:r>
            <a:endParaRPr lang="en-GB" dirty="0" smtClean="0"/>
          </a:p>
          <a:p>
            <a:r>
              <a:rPr lang="en-GB" i="1" u="sng" dirty="0" smtClean="0">
                <a:hlinkClick r:id="rId4"/>
              </a:rPr>
              <a:t>Dogs in England must be microchipped from 2016</a:t>
            </a:r>
            <a:endParaRPr lang="en-GB" dirty="0" smtClean="0"/>
          </a:p>
          <a:p>
            <a:r>
              <a:rPr lang="fr-FR" i="1" u="sng" dirty="0" smtClean="0">
                <a:hlinkClick r:id="rId5"/>
              </a:rPr>
              <a:t>Q&amp;A: Dog microchipping</a:t>
            </a:r>
            <a:endParaRPr lang="en-GB" dirty="0" smtClean="0"/>
          </a:p>
          <a:p>
            <a:r>
              <a:rPr lang="fr-FR" dirty="0" smtClean="0">
                <a:hlinkClick r:id="rId6"/>
              </a:rPr>
              <a:t>Dog microchip</a:t>
            </a:r>
            <a:r>
              <a:rPr lang="fr-FR" i="1" u="sng" dirty="0" smtClean="0">
                <a:hlinkClick r:id="rId6"/>
              </a:rPr>
              <a:t> announcement expected</a:t>
            </a:r>
            <a:endParaRPr lang="en-GB" dirty="0" smtClean="0"/>
          </a:p>
          <a:p>
            <a:r>
              <a:rPr lang="en-GB" i="1" u="sng" dirty="0" smtClean="0">
                <a:hlinkClick r:id="rId7"/>
              </a:rPr>
              <a:t>More than 4 million dogs and cats have microchips</a:t>
            </a:r>
            <a:endParaRPr lang="en-GB"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5077865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200" y="274638"/>
            <a:ext cx="8483600" cy="1143000"/>
          </a:xfrm>
        </p:spPr>
        <p:txBody>
          <a:bodyPr>
            <a:normAutofit fontScale="90000"/>
          </a:bodyPr>
          <a:lstStyle/>
          <a:p>
            <a:r>
              <a:rPr lang="fr-FR" dirty="0" smtClean="0"/>
              <a:t>Disponible 6 autres jours en ligne après  le jeudi 7 </a:t>
            </a:r>
            <a:r>
              <a:rPr lang="fr-FR" dirty="0" err="1" smtClean="0"/>
              <a:t>fév</a:t>
            </a:r>
            <a:r>
              <a:rPr lang="fr-FR" dirty="0" smtClean="0"/>
              <a:t> 2013</a:t>
            </a:r>
            <a:endParaRPr lang="fr-FR" dirty="0"/>
          </a:p>
        </p:txBody>
      </p:sp>
      <p:sp>
        <p:nvSpPr>
          <p:cNvPr id="3" name="Espace réservé du contenu 2"/>
          <p:cNvSpPr>
            <a:spLocks noGrp="1"/>
          </p:cNvSpPr>
          <p:nvPr>
            <p:ph idx="1"/>
          </p:nvPr>
        </p:nvSpPr>
        <p:spPr/>
        <p:txBody>
          <a:bodyPr/>
          <a:lstStyle/>
          <a:p>
            <a:r>
              <a:rPr lang="fr-FR" dirty="0" smtClean="0"/>
              <a:t>MN </a:t>
            </a:r>
            <a:r>
              <a:rPr lang="fr-FR" sz="900" u="sng" dirty="0" smtClean="0">
                <a:hlinkClick r:id="rId2"/>
              </a:rPr>
              <a:t>http://www.bbc.co.uk/radio/player/b01qcrpc</a:t>
            </a:r>
            <a:r>
              <a:rPr lang="fr-FR" sz="900" dirty="0" smtClean="0"/>
              <a:t> </a:t>
            </a:r>
          </a:p>
          <a:p>
            <a:pPr lvl="2">
              <a:buNone/>
            </a:pPr>
            <a:r>
              <a:rPr lang="fr-FR" dirty="0" smtClean="0"/>
              <a:t>1'05 </a:t>
            </a:r>
            <a:r>
              <a:rPr lang="fr-FR" dirty="0" err="1" smtClean="0"/>
              <a:t>Microchipping</a:t>
            </a:r>
            <a:r>
              <a:rPr lang="fr-FR" dirty="0" smtClean="0"/>
              <a:t>        H 7 </a:t>
            </a:r>
          </a:p>
          <a:p>
            <a:pPr lvl="2">
              <a:buNone/>
            </a:pPr>
            <a:r>
              <a:rPr lang="fr-FR" dirty="0" smtClean="0"/>
              <a:t>16'46 </a:t>
            </a:r>
            <a:r>
              <a:rPr lang="fr-FR" dirty="0" err="1" smtClean="0"/>
              <a:t>Microchipping</a:t>
            </a:r>
            <a:r>
              <a:rPr lang="fr-FR" dirty="0" smtClean="0"/>
              <a:t>      SS 25 + R 1' = 1'17 </a:t>
            </a:r>
          </a:p>
          <a:p>
            <a:endParaRPr lang="fr-FR" dirty="0" smtClean="0"/>
          </a:p>
          <a:p>
            <a:r>
              <a:rPr lang="fr-FR" dirty="0" smtClean="0"/>
              <a:t>NB </a:t>
            </a:r>
            <a:r>
              <a:rPr lang="fr-FR" sz="900" u="sng" dirty="0" smtClean="0">
                <a:hlinkClick r:id="rId3"/>
              </a:rPr>
              <a:t>http://www.bbc.co.uk/radio/player/b01qcrpm</a:t>
            </a:r>
            <a:endParaRPr lang="fr-FR" sz="900" u="sng" dirty="0" smtClean="0"/>
          </a:p>
          <a:p>
            <a:pPr lvl="2">
              <a:buNone/>
            </a:pPr>
            <a:r>
              <a:rPr lang="fr-FR" dirty="0" smtClean="0"/>
              <a:t>11'32 </a:t>
            </a:r>
            <a:r>
              <a:rPr lang="fr-FR" dirty="0" err="1" smtClean="0"/>
              <a:t>Microchipping</a:t>
            </a:r>
            <a:r>
              <a:rPr lang="fr-FR" dirty="0" smtClean="0"/>
              <a:t>       SS 17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09377121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Fléchage « PINPOINT »</a:t>
            </a:r>
            <a:endParaRPr lang="fr-FR" dirty="0"/>
          </a:p>
        </p:txBody>
      </p:sp>
      <p:sp>
        <p:nvSpPr>
          <p:cNvPr id="3" name="Espace réservé du contenu 2"/>
          <p:cNvSpPr>
            <a:spLocks noGrp="1"/>
          </p:cNvSpPr>
          <p:nvPr>
            <p:ph idx="1"/>
          </p:nvPr>
        </p:nvSpPr>
        <p:spPr/>
        <p:txBody>
          <a:bodyPr/>
          <a:lstStyle/>
          <a:p>
            <a:r>
              <a:rPr lang="fr-FR" dirty="0" smtClean="0">
                <a:solidFill>
                  <a:srgbClr val="0000FF"/>
                </a:solidFill>
              </a:rPr>
              <a:t>H-7    </a:t>
            </a:r>
            <a:r>
              <a:rPr lang="fr-FR" dirty="0" smtClean="0"/>
              <a:t>-&gt; 1'05	</a:t>
            </a:r>
          </a:p>
          <a:p>
            <a:r>
              <a:rPr lang="fr-FR" dirty="0" smtClean="0">
                <a:solidFill>
                  <a:srgbClr val="0000FF"/>
                </a:solidFill>
              </a:rPr>
              <a:t>SS 1-17</a:t>
            </a:r>
            <a:r>
              <a:rPr lang="fr-FR" dirty="0" smtClean="0"/>
              <a:t>-&gt;  11'32     </a:t>
            </a:r>
          </a:p>
          <a:p>
            <a:r>
              <a:rPr lang="fr-FR" dirty="0" smtClean="0"/>
              <a:t> </a:t>
            </a:r>
            <a:r>
              <a:rPr lang="fr-FR" dirty="0" smtClean="0">
                <a:solidFill>
                  <a:srgbClr val="0000FF"/>
                </a:solidFill>
              </a:rPr>
              <a:t>SS2-25  + R-1’  </a:t>
            </a:r>
            <a:r>
              <a:rPr lang="fr-FR" dirty="0" smtClean="0"/>
              <a:t>-&gt; 16'46      </a:t>
            </a:r>
            <a:endParaRPr lang="en-GB"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6978715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d’actualité ….</a:t>
            </a:r>
            <a:endParaRPr lang="fr-FR" dirty="0"/>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r>
              <a:rPr lang="fr-FR" dirty="0" smtClean="0"/>
              <a:t>                 La </a:t>
            </a:r>
            <a:r>
              <a:rPr lang="fr-FR" dirty="0" err="1" smtClean="0"/>
              <a:t>multifocalité</a:t>
            </a:r>
            <a:r>
              <a:rPr lang="fr-FR" dirty="0" smtClean="0"/>
              <a:t> … </a:t>
            </a:r>
            <a:r>
              <a:rPr lang="fr-FR" dirty="0" smtClean="0">
                <a:solidFill>
                  <a:srgbClr val="FF0000"/>
                </a:solidFill>
              </a:rPr>
              <a:t>en évaluation aussi !</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22002568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questions.jpg"/>
          <p:cNvPicPr>
            <a:picLocks noGrp="1" noChangeAspect="1"/>
          </p:cNvPicPr>
          <p:nvPr>
            <p:ph idx="1"/>
          </p:nvPr>
        </p:nvPicPr>
        <p:blipFill>
          <a:blip r:embed="rId2"/>
          <a:srcRect l="-18187" r="-18187"/>
          <a:stretch>
            <a:fillRect/>
          </a:stretch>
        </p:blipFill>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76452417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redondance aussi à l’oral du Bac</a:t>
            </a:r>
            <a:endParaRPr lang="fr-FR" dirty="0"/>
          </a:p>
        </p:txBody>
      </p:sp>
      <p:sp>
        <p:nvSpPr>
          <p:cNvPr id="3" name="Espace réservé du contenu 2"/>
          <p:cNvSpPr>
            <a:spLocks noGrp="1"/>
          </p:cNvSpPr>
          <p:nvPr>
            <p:ph idx="1"/>
          </p:nvPr>
        </p:nvSpPr>
        <p:spPr>
          <a:xfrm>
            <a:off x="457200" y="1600200"/>
            <a:ext cx="8495130" cy="4525963"/>
          </a:xfrm>
        </p:spPr>
        <p:txBody>
          <a:bodyPr>
            <a:normAutofit fontScale="25000" lnSpcReduction="20000"/>
          </a:bodyPr>
          <a:lstStyle/>
          <a:p>
            <a:r>
              <a:rPr lang="en-GB" sz="9600" dirty="0" err="1" smtClean="0"/>
              <a:t>une</a:t>
            </a:r>
            <a:r>
              <a:rPr lang="en-GB" sz="9600" dirty="0" smtClean="0"/>
              <a:t> </a:t>
            </a:r>
            <a:r>
              <a:rPr lang="en-GB" sz="9600" u="sng" dirty="0" err="1" smtClean="0"/>
              <a:t>présentation</a:t>
            </a:r>
            <a:r>
              <a:rPr lang="en-GB" sz="9600" u="sng" dirty="0" smtClean="0"/>
              <a:t> MULTIPLE de documents </a:t>
            </a:r>
            <a:r>
              <a:rPr lang="en-GB" sz="9600" u="sng" dirty="0" err="1" smtClean="0"/>
              <a:t>relatant</a:t>
            </a:r>
            <a:r>
              <a:rPr lang="en-GB" sz="9600" u="sng" dirty="0" smtClean="0"/>
              <a:t> la </a:t>
            </a:r>
            <a:r>
              <a:rPr lang="en-GB" sz="9600" u="sng" dirty="0" err="1" smtClean="0"/>
              <a:t>même</a:t>
            </a:r>
            <a:r>
              <a:rPr lang="en-GB" sz="9600" u="sng" dirty="0" smtClean="0"/>
              <a:t> information</a:t>
            </a:r>
            <a:endParaRPr lang="en-GB" sz="9600" dirty="0" smtClean="0"/>
          </a:p>
          <a:p>
            <a:r>
              <a:rPr lang="en-GB" sz="9600" dirty="0" err="1" smtClean="0"/>
              <a:t>depuis</a:t>
            </a:r>
            <a:r>
              <a:rPr lang="en-GB" sz="9600" dirty="0" smtClean="0"/>
              <a:t> 3 </a:t>
            </a:r>
            <a:r>
              <a:rPr lang="en-GB" sz="9600" dirty="0" err="1" smtClean="0"/>
              <a:t>ans</a:t>
            </a:r>
            <a:r>
              <a:rPr lang="en-GB" sz="9600" dirty="0" smtClean="0"/>
              <a:t> je propose la </a:t>
            </a:r>
            <a:r>
              <a:rPr lang="en-GB" sz="9600" dirty="0" err="1" smtClean="0"/>
              <a:t>même</a:t>
            </a:r>
            <a:r>
              <a:rPr lang="en-GB" sz="9600" dirty="0" smtClean="0"/>
              <a:t> </a:t>
            </a:r>
            <a:r>
              <a:rPr lang="en-GB" sz="9600" dirty="0" err="1" smtClean="0"/>
              <a:t>approche</a:t>
            </a:r>
            <a:r>
              <a:rPr lang="en-GB" sz="9600" dirty="0" smtClean="0"/>
              <a:t> en </a:t>
            </a:r>
            <a:r>
              <a:rPr lang="en-GB" sz="9600" dirty="0" err="1" smtClean="0"/>
              <a:t>évaluation</a:t>
            </a:r>
            <a:r>
              <a:rPr lang="en-GB" sz="9600" dirty="0" smtClean="0"/>
              <a:t>.</a:t>
            </a:r>
          </a:p>
          <a:p>
            <a:endParaRPr lang="en-GB" sz="9600" dirty="0" smtClean="0"/>
          </a:p>
          <a:p>
            <a:r>
              <a:rPr lang="en-GB" sz="9600" dirty="0" smtClean="0"/>
              <a:t>Au lieu d'un SEUL document AUDIO de 2' , qui </a:t>
            </a:r>
            <a:r>
              <a:rPr lang="en-GB" sz="9600" dirty="0" err="1" smtClean="0"/>
              <a:t>représente</a:t>
            </a:r>
            <a:r>
              <a:rPr lang="en-GB" sz="9600" dirty="0" smtClean="0"/>
              <a:t> TROP </a:t>
            </a:r>
            <a:r>
              <a:rPr lang="en-GB" sz="9600" dirty="0" err="1" smtClean="0"/>
              <a:t>d'informations</a:t>
            </a:r>
            <a:r>
              <a:rPr lang="en-GB" sz="9600" dirty="0" smtClean="0"/>
              <a:t>, (</a:t>
            </a:r>
            <a:r>
              <a:rPr lang="en-GB" sz="9600" dirty="0" err="1" smtClean="0"/>
              <a:t>à</a:t>
            </a:r>
            <a:r>
              <a:rPr lang="en-GB" sz="9600" dirty="0" smtClean="0"/>
              <a:t> </a:t>
            </a:r>
            <a:r>
              <a:rPr lang="en-GB" sz="9600" dirty="0" err="1" smtClean="0"/>
              <a:t>ce</a:t>
            </a:r>
            <a:r>
              <a:rPr lang="en-GB" sz="9600" dirty="0" smtClean="0"/>
              <a:t> </a:t>
            </a:r>
            <a:r>
              <a:rPr lang="en-GB" sz="9600" dirty="0" err="1" smtClean="0"/>
              <a:t>niveau</a:t>
            </a:r>
            <a:r>
              <a:rPr lang="en-GB" sz="9600" dirty="0" smtClean="0"/>
              <a:t> </a:t>
            </a:r>
            <a:r>
              <a:rPr lang="en-GB" sz="9600" dirty="0" err="1" smtClean="0"/>
              <a:t>d'études</a:t>
            </a:r>
            <a:r>
              <a:rPr lang="en-GB" sz="9600" dirty="0" smtClean="0"/>
              <a:t> !!!, </a:t>
            </a:r>
            <a:r>
              <a:rPr lang="en-GB" sz="9600" dirty="0" err="1" smtClean="0"/>
              <a:t>soyons</a:t>
            </a:r>
            <a:r>
              <a:rPr lang="en-GB" sz="9600" dirty="0" smtClean="0"/>
              <a:t> </a:t>
            </a:r>
            <a:r>
              <a:rPr lang="en-GB" sz="9600" dirty="0" err="1" smtClean="0"/>
              <a:t>sérieux</a:t>
            </a:r>
            <a:r>
              <a:rPr lang="en-GB" sz="9600" dirty="0" smtClean="0"/>
              <a:t> !!)</a:t>
            </a:r>
          </a:p>
          <a:p>
            <a:r>
              <a:rPr lang="en-GB" sz="9600" dirty="0" smtClean="0"/>
              <a:t>=&gt;  un montage de 2 </a:t>
            </a:r>
            <a:r>
              <a:rPr lang="en-GB" sz="9600" dirty="0" err="1" smtClean="0"/>
              <a:t>ou</a:t>
            </a:r>
            <a:r>
              <a:rPr lang="en-GB" sz="9600" dirty="0" smtClean="0"/>
              <a:t> 3 documents AUTHENTIQUES, </a:t>
            </a:r>
            <a:r>
              <a:rPr lang="en-GB" sz="9600" dirty="0" err="1" smtClean="0"/>
              <a:t>intacts</a:t>
            </a:r>
            <a:r>
              <a:rPr lang="en-GB" sz="9600" dirty="0" smtClean="0"/>
              <a:t> = NON-DECOUPES,</a:t>
            </a:r>
          </a:p>
          <a:p>
            <a:r>
              <a:rPr lang="en-GB" sz="9600" dirty="0" smtClean="0"/>
              <a:t>qui </a:t>
            </a:r>
            <a:r>
              <a:rPr lang="en-GB" sz="9600" dirty="0" err="1" smtClean="0"/>
              <a:t>relatent</a:t>
            </a:r>
            <a:r>
              <a:rPr lang="en-GB" sz="9600" dirty="0" smtClean="0"/>
              <a:t> la </a:t>
            </a:r>
            <a:r>
              <a:rPr lang="en-GB" sz="9600" dirty="0" err="1" smtClean="0"/>
              <a:t>même</a:t>
            </a:r>
            <a:r>
              <a:rPr lang="en-GB" sz="9600" dirty="0" smtClean="0"/>
              <a:t> information, </a:t>
            </a:r>
          </a:p>
          <a:p>
            <a:r>
              <a:rPr lang="en-GB" sz="9600" dirty="0" smtClean="0"/>
              <a:t>de </a:t>
            </a:r>
            <a:r>
              <a:rPr lang="en-GB" sz="9600" dirty="0" err="1" smtClean="0"/>
              <a:t>différentes</a:t>
            </a:r>
            <a:r>
              <a:rPr lang="en-GB" sz="9600" dirty="0" smtClean="0"/>
              <a:t> </a:t>
            </a:r>
            <a:r>
              <a:rPr lang="en-GB" sz="9600" dirty="0" err="1" smtClean="0"/>
              <a:t>longueurs</a:t>
            </a:r>
            <a:r>
              <a:rPr lang="en-GB" sz="9600" dirty="0" smtClean="0"/>
              <a:t> (titre - report 1 + report 2)</a:t>
            </a:r>
          </a:p>
          <a:p>
            <a:r>
              <a:rPr lang="en-GB" sz="9600" dirty="0" smtClean="0"/>
              <a:t>et </a:t>
            </a:r>
            <a:r>
              <a:rPr lang="en-GB" sz="9600" dirty="0" err="1" smtClean="0"/>
              <a:t>différentes</a:t>
            </a:r>
            <a:r>
              <a:rPr lang="en-GB" sz="9600" dirty="0" smtClean="0"/>
              <a:t> provenances (Midnight News + NEWS Briefing) </a:t>
            </a:r>
          </a:p>
          <a:p>
            <a:endParaRPr lang="en-GB" sz="8000"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28156578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Nous </a:t>
            </a:r>
            <a:r>
              <a:rPr lang="en-GB" dirty="0" err="1" smtClean="0"/>
              <a:t>partageons</a:t>
            </a:r>
            <a:r>
              <a:rPr lang="en-GB" dirty="0" smtClean="0"/>
              <a:t> </a:t>
            </a:r>
            <a:r>
              <a:rPr lang="en-GB" dirty="0" err="1" smtClean="0"/>
              <a:t>une</a:t>
            </a:r>
            <a:r>
              <a:rPr lang="en-GB" dirty="0" smtClean="0"/>
              <a:t> conviction</a:t>
            </a:r>
            <a:endParaRPr lang="fr-FR" dirty="0"/>
          </a:p>
        </p:txBody>
      </p:sp>
      <p:sp>
        <p:nvSpPr>
          <p:cNvPr id="3" name="Espace réservé du contenu 2"/>
          <p:cNvSpPr>
            <a:spLocks noGrp="1"/>
          </p:cNvSpPr>
          <p:nvPr>
            <p:ph idx="1"/>
          </p:nvPr>
        </p:nvSpPr>
        <p:spPr/>
        <p:txBody>
          <a:bodyPr>
            <a:normAutofit fontScale="85000" lnSpcReduction="10000"/>
          </a:bodyPr>
          <a:lstStyle/>
          <a:p>
            <a:r>
              <a:rPr lang="en-GB" dirty="0" smtClean="0"/>
              <a:t> </a:t>
            </a:r>
            <a:r>
              <a:rPr lang="en-GB" dirty="0" err="1" smtClean="0"/>
              <a:t>évaluer</a:t>
            </a:r>
            <a:r>
              <a:rPr lang="en-GB" dirty="0" smtClean="0"/>
              <a:t> </a:t>
            </a:r>
            <a:r>
              <a:rPr lang="en-GB" dirty="0" err="1" smtClean="0"/>
              <a:t>n'est</a:t>
            </a:r>
            <a:r>
              <a:rPr lang="en-GB" dirty="0" smtClean="0"/>
              <a:t> pas </a:t>
            </a:r>
            <a:r>
              <a:rPr lang="en-GB" dirty="0" err="1" smtClean="0"/>
              <a:t>piéger</a:t>
            </a:r>
            <a:r>
              <a:rPr lang="en-GB" dirty="0" smtClean="0"/>
              <a:t> !</a:t>
            </a:r>
          </a:p>
          <a:p>
            <a:r>
              <a:rPr lang="en-GB" dirty="0" err="1" smtClean="0"/>
              <a:t>Même</a:t>
            </a:r>
            <a:r>
              <a:rPr lang="en-GB" dirty="0" smtClean="0"/>
              <a:t> en </a:t>
            </a:r>
            <a:r>
              <a:rPr lang="en-GB" dirty="0" err="1" smtClean="0"/>
              <a:t>évaluation</a:t>
            </a:r>
            <a:r>
              <a:rPr lang="en-GB" dirty="0" smtClean="0"/>
              <a:t> </a:t>
            </a:r>
            <a:r>
              <a:rPr lang="en-GB" dirty="0" err="1" smtClean="0"/>
              <a:t>il</a:t>
            </a:r>
            <a:r>
              <a:rPr lang="en-GB" dirty="0" smtClean="0"/>
              <a:t> </a:t>
            </a:r>
            <a:r>
              <a:rPr lang="en-GB" dirty="0" err="1" smtClean="0"/>
              <a:t>n'est</a:t>
            </a:r>
            <a:r>
              <a:rPr lang="en-GB" dirty="0" smtClean="0"/>
              <a:t> pas </a:t>
            </a:r>
            <a:r>
              <a:rPr lang="en-GB" dirty="0" err="1" smtClean="0"/>
              <a:t>interdit</a:t>
            </a:r>
            <a:r>
              <a:rPr lang="en-GB" dirty="0" smtClean="0"/>
              <a:t> </a:t>
            </a:r>
            <a:r>
              <a:rPr lang="en-GB" dirty="0" err="1" smtClean="0"/>
              <a:t>d'encourager</a:t>
            </a:r>
            <a:r>
              <a:rPr lang="en-GB" dirty="0" smtClean="0"/>
              <a:t> la </a:t>
            </a:r>
            <a:r>
              <a:rPr lang="en-GB" dirty="0" err="1" smtClean="0"/>
              <a:t>compréhension</a:t>
            </a:r>
            <a:r>
              <a:rPr lang="en-GB" dirty="0" smtClean="0"/>
              <a:t> (</a:t>
            </a:r>
            <a:r>
              <a:rPr lang="en-GB" dirty="0" err="1" smtClean="0"/>
              <a:t>ici</a:t>
            </a:r>
            <a:r>
              <a:rPr lang="en-GB" dirty="0" smtClean="0"/>
              <a:t> par la </a:t>
            </a:r>
            <a:r>
              <a:rPr lang="en-GB" dirty="0" err="1" smtClean="0"/>
              <a:t>redondance</a:t>
            </a:r>
            <a:r>
              <a:rPr lang="en-GB" dirty="0" smtClean="0"/>
              <a:t>)</a:t>
            </a:r>
          </a:p>
          <a:p>
            <a:r>
              <a:rPr lang="en-GB" dirty="0" smtClean="0"/>
              <a:t>la discrimination pour </a:t>
            </a:r>
            <a:r>
              <a:rPr lang="en-GB" dirty="0" err="1" smtClean="0"/>
              <a:t>l'évaluation</a:t>
            </a:r>
            <a:r>
              <a:rPr lang="en-GB" dirty="0" smtClean="0"/>
              <a:t> se </a:t>
            </a:r>
            <a:r>
              <a:rPr lang="en-GB" dirty="0" err="1" smtClean="0"/>
              <a:t>fera</a:t>
            </a:r>
            <a:r>
              <a:rPr lang="en-GB" dirty="0" smtClean="0"/>
              <a:t> </a:t>
            </a:r>
            <a:r>
              <a:rPr lang="en-GB" dirty="0" err="1" smtClean="0"/>
              <a:t>dans</a:t>
            </a:r>
            <a:r>
              <a:rPr lang="en-GB" dirty="0" smtClean="0"/>
              <a:t> (par) les </a:t>
            </a:r>
            <a:r>
              <a:rPr lang="en-GB" dirty="0" err="1" smtClean="0"/>
              <a:t>infos</a:t>
            </a:r>
            <a:r>
              <a:rPr lang="en-GB" dirty="0" smtClean="0"/>
              <a:t> </a:t>
            </a:r>
            <a:r>
              <a:rPr lang="en-GB" dirty="0" err="1" smtClean="0"/>
              <a:t>complémentaires</a:t>
            </a:r>
            <a:r>
              <a:rPr lang="en-GB" dirty="0" smtClean="0"/>
              <a:t>, plus </a:t>
            </a:r>
            <a:r>
              <a:rPr lang="en-GB" dirty="0" err="1" smtClean="0"/>
              <a:t>difficiles</a:t>
            </a:r>
            <a:r>
              <a:rPr lang="en-GB" dirty="0" smtClean="0"/>
              <a:t> , </a:t>
            </a:r>
            <a:r>
              <a:rPr lang="en-GB" dirty="0" err="1" smtClean="0"/>
              <a:t>contenues</a:t>
            </a:r>
            <a:r>
              <a:rPr lang="en-GB" dirty="0" smtClean="0"/>
              <a:t> </a:t>
            </a:r>
            <a:r>
              <a:rPr lang="en-GB" dirty="0" err="1" smtClean="0"/>
              <a:t>dans</a:t>
            </a:r>
            <a:r>
              <a:rPr lang="en-GB" dirty="0" smtClean="0"/>
              <a:t> la version 2, </a:t>
            </a:r>
            <a:r>
              <a:rPr lang="en-GB" dirty="0" err="1" smtClean="0"/>
              <a:t>ou</a:t>
            </a:r>
            <a:r>
              <a:rPr lang="en-GB" dirty="0" smtClean="0"/>
              <a:t> 3</a:t>
            </a:r>
          </a:p>
          <a:p>
            <a:r>
              <a:rPr lang="en-GB" dirty="0" err="1" smtClean="0"/>
              <a:t>Comme</a:t>
            </a:r>
            <a:r>
              <a:rPr lang="en-GB" dirty="0" smtClean="0"/>
              <a:t> pour les </a:t>
            </a:r>
            <a:r>
              <a:rPr lang="en-GB" dirty="0" err="1" smtClean="0"/>
              <a:t>scénarios</a:t>
            </a:r>
            <a:r>
              <a:rPr lang="en-GB" dirty="0" smtClean="0"/>
              <a:t> DCL on </a:t>
            </a:r>
            <a:r>
              <a:rPr lang="en-GB" dirty="0" err="1" smtClean="0"/>
              <a:t>veut</a:t>
            </a:r>
            <a:r>
              <a:rPr lang="en-GB" dirty="0" smtClean="0"/>
              <a:t> </a:t>
            </a:r>
            <a:r>
              <a:rPr lang="en-GB" dirty="0" err="1" smtClean="0"/>
              <a:t>donner</a:t>
            </a:r>
            <a:r>
              <a:rPr lang="en-GB" dirty="0" smtClean="0"/>
              <a:t> au </a:t>
            </a:r>
            <a:r>
              <a:rPr lang="en-GB" dirty="0" err="1" smtClean="0"/>
              <a:t>candidat</a:t>
            </a:r>
            <a:r>
              <a:rPr lang="en-GB" dirty="0" smtClean="0"/>
              <a:t> la chance </a:t>
            </a:r>
            <a:r>
              <a:rPr lang="en-GB" dirty="0" err="1" smtClean="0"/>
              <a:t>d'aller</a:t>
            </a:r>
            <a:r>
              <a:rPr lang="en-GB" dirty="0" smtClean="0"/>
              <a:t> </a:t>
            </a:r>
            <a:r>
              <a:rPr lang="en-GB" dirty="0" err="1" smtClean="0"/>
              <a:t>jusqu'au</a:t>
            </a:r>
            <a:r>
              <a:rPr lang="en-GB" dirty="0" smtClean="0"/>
              <a:t> maximum de </a:t>
            </a:r>
            <a:r>
              <a:rPr lang="en-GB" dirty="0" err="1" smtClean="0"/>
              <a:t>ce</a:t>
            </a:r>
            <a:r>
              <a:rPr lang="en-GB" dirty="0" smtClean="0"/>
              <a:t> </a:t>
            </a:r>
            <a:r>
              <a:rPr lang="en-GB" dirty="0" err="1" smtClean="0"/>
              <a:t>qu'il</a:t>
            </a:r>
            <a:r>
              <a:rPr lang="en-GB" dirty="0" smtClean="0"/>
              <a:t> PEUT faire, </a:t>
            </a:r>
            <a:r>
              <a:rPr lang="en-GB" dirty="0" err="1" smtClean="0"/>
              <a:t>ou</a:t>
            </a:r>
            <a:r>
              <a:rPr lang="en-GB" dirty="0" smtClean="0"/>
              <a:t> </a:t>
            </a:r>
            <a:r>
              <a:rPr lang="en-GB" dirty="0" err="1" smtClean="0"/>
              <a:t>comprendre</a:t>
            </a:r>
            <a:endParaRPr lang="en-GB" dirty="0" smtClean="0"/>
          </a:p>
          <a:p>
            <a:r>
              <a:rPr lang="en-GB" dirty="0" err="1" smtClean="0"/>
              <a:t>Quand</a:t>
            </a:r>
            <a:r>
              <a:rPr lang="en-GB" dirty="0" smtClean="0"/>
              <a:t> </a:t>
            </a:r>
            <a:r>
              <a:rPr lang="en-GB" dirty="0" err="1" smtClean="0"/>
              <a:t>vous</a:t>
            </a:r>
            <a:r>
              <a:rPr lang="en-GB" dirty="0" smtClean="0"/>
              <a:t> </a:t>
            </a:r>
            <a:r>
              <a:rPr lang="en-GB" dirty="0" err="1" smtClean="0"/>
              <a:t>aurez</a:t>
            </a:r>
            <a:r>
              <a:rPr lang="en-GB" dirty="0" smtClean="0"/>
              <a:t> le temps ... je </a:t>
            </a:r>
            <a:r>
              <a:rPr lang="en-GB" dirty="0" err="1" smtClean="0"/>
              <a:t>serais</a:t>
            </a:r>
            <a:r>
              <a:rPr lang="en-GB" dirty="0" smtClean="0"/>
              <a:t> </a:t>
            </a:r>
            <a:r>
              <a:rPr lang="en-GB" dirty="0" err="1" smtClean="0"/>
              <a:t>heureux</a:t>
            </a:r>
            <a:r>
              <a:rPr lang="en-GB" dirty="0" smtClean="0"/>
              <a:t> de </a:t>
            </a:r>
            <a:r>
              <a:rPr lang="en-GB" dirty="0" err="1" smtClean="0"/>
              <a:t>connaître</a:t>
            </a:r>
            <a:r>
              <a:rPr lang="en-GB" dirty="0" smtClean="0"/>
              <a:t> </a:t>
            </a:r>
            <a:r>
              <a:rPr lang="en-GB" dirty="0" err="1" smtClean="0"/>
              <a:t>votre</a:t>
            </a:r>
            <a:r>
              <a:rPr lang="en-GB" dirty="0" smtClean="0"/>
              <a:t> </a:t>
            </a:r>
            <a:r>
              <a:rPr lang="en-GB" dirty="0" err="1" smtClean="0"/>
              <a:t>réaction</a:t>
            </a:r>
            <a:r>
              <a:rPr lang="en-GB" dirty="0" smtClean="0"/>
              <a:t> </a:t>
            </a:r>
            <a:r>
              <a:rPr lang="en-GB" dirty="0" err="1" smtClean="0"/>
              <a:t>à</a:t>
            </a:r>
            <a:r>
              <a:rPr lang="en-GB" dirty="0" smtClean="0"/>
              <a:t> </a:t>
            </a:r>
            <a:r>
              <a:rPr lang="en-GB" dirty="0" err="1" smtClean="0"/>
              <a:t>cette</a:t>
            </a:r>
            <a:r>
              <a:rPr lang="en-GB" dirty="0" smtClean="0"/>
              <a:t> </a:t>
            </a:r>
            <a:r>
              <a:rPr lang="en-GB" dirty="0" err="1" smtClean="0"/>
              <a:t>approche</a:t>
            </a:r>
            <a:r>
              <a:rPr lang="en-GB" dirty="0" smtClean="0"/>
              <a:t>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5879839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Every</a:t>
            </a:r>
            <a:r>
              <a:rPr lang="fr-FR" dirty="0" smtClean="0"/>
              <a:t> </a:t>
            </a:r>
            <a:r>
              <a:rPr lang="fr-FR" dirty="0" err="1" smtClean="0"/>
              <a:t>morning</a:t>
            </a:r>
            <a:r>
              <a:rPr lang="fr-FR" dirty="0" smtClean="0"/>
              <a:t> </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pPr lvl="1"/>
            <a:r>
              <a:rPr lang="fr-FR" dirty="0" smtClean="0">
                <a:hlinkClick r:id="rId2"/>
              </a:rPr>
              <a:t>http://www.bbc.co.uk/radio4/programmes/genres/news/current</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1909069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pic>
        <p:nvPicPr>
          <p:cNvPr id="4" name="Espace réservé du contenu 3" descr="questions.jpg"/>
          <p:cNvPicPr>
            <a:picLocks noGrp="1" noChangeAspect="1"/>
          </p:cNvPicPr>
          <p:nvPr>
            <p:ph idx="1"/>
          </p:nvPr>
        </p:nvPicPr>
        <p:blipFill>
          <a:blip r:embed="rId2"/>
          <a:srcRect l="-18187" r="-18187"/>
          <a:stretch>
            <a:fillRect/>
          </a:stretch>
        </p:blipFill>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20564070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buNone/>
            </a:pPr>
            <a:r>
              <a:rPr lang="fr-FR" b="1" dirty="0" smtClean="0"/>
              <a:t> </a:t>
            </a:r>
          </a:p>
          <a:p>
            <a:pPr>
              <a:buNone/>
            </a:pPr>
            <a:endParaRPr lang="fr-FR" b="1" dirty="0" smtClean="0"/>
          </a:p>
          <a:p>
            <a:pPr>
              <a:buNone/>
            </a:pPr>
            <a:r>
              <a:rPr lang="fr-FR" b="1" dirty="0" smtClean="0"/>
              <a:t>                  L’exploitation du connu </a:t>
            </a:r>
            <a:r>
              <a:rPr lang="fr-FR" dirty="0" smtClean="0"/>
              <a:t>(</a:t>
            </a:r>
            <a:r>
              <a:rPr lang="fr-FR" sz="1600" dirty="0" smtClean="0"/>
              <a:t>ou supposé tel</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7154517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elson-Mandela.jpg"/>
          <p:cNvPicPr>
            <a:picLocks noGrp="1" noChangeAspect="1"/>
          </p:cNvPicPr>
          <p:nvPr>
            <p:ph idx="1"/>
          </p:nvPr>
        </p:nvPicPr>
        <p:blipFill>
          <a:blip r:embed="rId2">
            <a:extLst>
              <a:ext uri="{28A0092B-C50C-407E-A947-70E740481C1C}">
                <a14:useLocalDpi xmlns:a14="http://schemas.microsoft.com/office/drawing/2010/main" val="0"/>
              </a:ext>
            </a:extLst>
          </a:blip>
          <a:srcRect l="9232" r="9232"/>
          <a:stretch>
            <a:fillRect/>
          </a:stretch>
        </p:blipFill>
        <p:spPr>
          <a:xfrm>
            <a:off x="457200" y="442913"/>
            <a:ext cx="8229600" cy="5683250"/>
          </a:xfrm>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06652245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723" y="389467"/>
            <a:ext cx="8772277" cy="5264220"/>
          </a:xfrm>
        </p:spPr>
        <p:txBody>
          <a:bodyPr>
            <a:noAutofit/>
          </a:bodyPr>
          <a:lstStyle/>
          <a:p>
            <a:pPr algn="just">
              <a:lnSpc>
                <a:spcPct val="130000"/>
              </a:lnSpc>
            </a:pPr>
            <a:r>
              <a:rPr lang="fr-FR" sz="3600" dirty="0" smtClean="0"/>
              <a:t/>
            </a:r>
            <a:br>
              <a:rPr lang="fr-FR" sz="3600" dirty="0" smtClean="0"/>
            </a:br>
            <a:r>
              <a:rPr lang="fr-FR" sz="3600" dirty="0" smtClean="0"/>
              <a:t/>
            </a:r>
            <a:br>
              <a:rPr lang="fr-FR" sz="3600" dirty="0" smtClean="0"/>
            </a:br>
            <a:r>
              <a:rPr lang="fr-FR" sz="2800" dirty="0" smtClean="0"/>
              <a:t>l’anticipation;</a:t>
            </a:r>
            <a:br>
              <a:rPr lang="fr-FR" sz="2800" dirty="0" smtClean="0"/>
            </a:br>
            <a:r>
              <a:rPr lang="fr-FR" sz="2800" dirty="0" smtClean="0"/>
              <a:t>- hypothèses sémantiques &amp; lexicales</a:t>
            </a:r>
            <a:br>
              <a:rPr lang="fr-FR" sz="2800" dirty="0" smtClean="0"/>
            </a:br>
            <a:r>
              <a:rPr lang="fr-FR" sz="2800" dirty="0" smtClean="0"/>
              <a:t>- disponibilité pour le complémentaire, l’incongru,  </a:t>
            </a:r>
            <a:br>
              <a:rPr lang="fr-FR" sz="2800" dirty="0" smtClean="0"/>
            </a:br>
            <a:r>
              <a:rPr lang="fr-FR" sz="2800" dirty="0" smtClean="0"/>
              <a:t>- une meilleure réception des connecteurs</a:t>
            </a:r>
            <a:br>
              <a:rPr lang="fr-FR" sz="2800" dirty="0" smtClean="0"/>
            </a:br>
            <a:r>
              <a:rPr lang="fr-FR" sz="2800" dirty="0" smtClean="0"/>
              <a:t>-une reconnaissance des mots attendus </a:t>
            </a:r>
            <a:br>
              <a:rPr lang="fr-FR" sz="2800" dirty="0" smtClean="0"/>
            </a:br>
            <a:r>
              <a:rPr lang="fr-FR" sz="2800" dirty="0"/>
              <a:t> </a:t>
            </a:r>
            <a:r>
              <a:rPr lang="fr-FR" sz="2800" dirty="0" smtClean="0"/>
              <a:t>                dès la première syllabe accentuée (</a:t>
            </a:r>
            <a:r>
              <a:rPr lang="fr-FR" sz="2800" dirty="0" err="1" smtClean="0"/>
              <a:t>Segui</a:t>
            </a:r>
            <a:r>
              <a:rPr lang="fr-FR" sz="2800" dirty="0" smtClean="0"/>
              <a:t>)</a:t>
            </a:r>
            <a:br>
              <a:rPr lang="fr-FR" sz="2800" dirty="0" smtClean="0"/>
            </a:br>
            <a:r>
              <a:rPr lang="fr-FR" sz="2400" dirty="0" smtClean="0"/>
              <a:t/>
            </a:r>
            <a:br>
              <a:rPr lang="fr-FR" sz="2400" dirty="0" smtClean="0"/>
            </a:br>
            <a:r>
              <a:rPr lang="fr-FR" sz="2400" dirty="0" smtClean="0"/>
              <a:t>= la compréhension facilitée, =&gt; un encouragement </a:t>
            </a:r>
            <a:br>
              <a:rPr lang="fr-FR" sz="2400" dirty="0" smtClean="0"/>
            </a:br>
            <a:r>
              <a:rPr lang="fr-FR" sz="2400" dirty="0" smtClean="0"/>
              <a:t>(</a:t>
            </a:r>
            <a:r>
              <a:rPr lang="fr-FR" sz="2400" i="1" dirty="0" smtClean="0">
                <a:solidFill>
                  <a:srgbClr val="FF0000"/>
                </a:solidFill>
              </a:rPr>
              <a:t>nous sommes en apprentissage, pas en test permanent</a:t>
            </a:r>
            <a:r>
              <a:rPr lang="fr-FR" sz="2400" dirty="0" smtClean="0"/>
              <a:t>)</a:t>
            </a:r>
            <a:br>
              <a:rPr lang="fr-FR" sz="2400" dirty="0" smtClean="0"/>
            </a:br>
            <a:r>
              <a:rPr lang="fr-FR" sz="3600" dirty="0" smtClean="0"/>
              <a:t/>
            </a:r>
            <a:br>
              <a:rPr lang="fr-FR" sz="3600" dirty="0" smtClean="0"/>
            </a:br>
            <a:r>
              <a:rPr lang="fr-FR" sz="3600" dirty="0" smtClean="0"/>
              <a:t/>
            </a:r>
            <a:br>
              <a:rPr lang="fr-FR" sz="3600" dirty="0" smtClean="0"/>
            </a:br>
            <a:r>
              <a:rPr lang="fr-FR" sz="3600" dirty="0" smtClean="0"/>
              <a:t>  </a:t>
            </a:r>
            <a:endParaRPr lang="fr-FR" sz="3600" dirty="0"/>
          </a:p>
        </p:txBody>
      </p:sp>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63710768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ntarctica.jpg"/>
          <p:cNvPicPr>
            <a:picLocks noGrp="1" noChangeAspect="1"/>
          </p:cNvPicPr>
          <p:nvPr>
            <p:ph idx="1"/>
          </p:nvPr>
        </p:nvPicPr>
        <p:blipFill>
          <a:blip r:embed="rId2">
            <a:extLst>
              <a:ext uri="{28A0092B-C50C-407E-A947-70E740481C1C}">
                <a14:useLocalDpi xmlns:a14="http://schemas.microsoft.com/office/drawing/2010/main" val="0"/>
              </a:ext>
            </a:extLst>
          </a:blip>
          <a:srcRect l="2191" r="2191"/>
          <a:stretch>
            <a:fillRect/>
          </a:stretch>
        </p:blipFill>
        <p:spPr>
          <a:xfrm>
            <a:off x="307975" y="288925"/>
            <a:ext cx="8378825" cy="5837238"/>
          </a:xfrm>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04519973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04800"/>
            <a:ext cx="7772400" cy="533400"/>
          </a:xfrm>
        </p:spPr>
        <p:txBody>
          <a:bodyPr>
            <a:normAutofit fontScale="90000"/>
          </a:bodyPr>
          <a:lstStyle/>
          <a:p>
            <a:pPr eaLnBrk="1" hangingPunct="1"/>
            <a:r>
              <a:rPr lang="fr-FR" sz="3600" dirty="0" smtClean="0">
                <a:latin typeface="Trebuchet MS" charset="0"/>
              </a:rPr>
              <a:t>Le processus Top-Down</a:t>
            </a:r>
            <a:r>
              <a:rPr lang="fr-FR" sz="3600" dirty="0" smtClean="0"/>
              <a:t> (descendant)</a:t>
            </a:r>
          </a:p>
        </p:txBody>
      </p:sp>
      <p:sp>
        <p:nvSpPr>
          <p:cNvPr id="144387" name="Rectangle 3"/>
          <p:cNvSpPr>
            <a:spLocks noGrp="1" noChangeArrowheads="1"/>
          </p:cNvSpPr>
          <p:nvPr>
            <p:ph type="body" idx="1"/>
          </p:nvPr>
        </p:nvSpPr>
        <p:spPr>
          <a:xfrm>
            <a:off x="304800" y="990600"/>
            <a:ext cx="8686800" cy="5105400"/>
          </a:xfrm>
        </p:spPr>
        <p:txBody>
          <a:bodyPr>
            <a:normAutofit lnSpcReduction="10000"/>
          </a:bodyPr>
          <a:lstStyle/>
          <a:p>
            <a:pPr eaLnBrk="1" hangingPunct="1">
              <a:lnSpc>
                <a:spcPct val="110000"/>
              </a:lnSpc>
            </a:pPr>
            <a:r>
              <a:rPr lang="fr-FR" sz="2000" dirty="0" smtClean="0">
                <a:latin typeface="Trebuchet MS" charset="0"/>
              </a:rPr>
              <a:t>Étapes Onomasiologiques visant à l’anticipation d’un message oral,</a:t>
            </a:r>
          </a:p>
          <a:p>
            <a:pPr eaLnBrk="1" hangingPunct="1">
              <a:lnSpc>
                <a:spcPct val="110000"/>
              </a:lnSpc>
            </a:pPr>
            <a:endParaRPr lang="fr-FR" sz="2000" dirty="0" smtClean="0">
              <a:latin typeface="Trebuchet MS" charset="0"/>
            </a:endParaRPr>
          </a:p>
          <a:p>
            <a:pPr eaLnBrk="1" hangingPunct="1">
              <a:lnSpc>
                <a:spcPct val="110000"/>
              </a:lnSpc>
            </a:pPr>
            <a:r>
              <a:rPr lang="fr-FR" sz="2000" dirty="0" smtClean="0">
                <a:latin typeface="Trebuchet MS" charset="0"/>
              </a:rPr>
              <a:t>éléments sémantiques prévisibles, libérant ainsi capacités cognitives de perception auditive et surtout les phénomènes phonologiques,</a:t>
            </a:r>
          </a:p>
          <a:p>
            <a:pPr eaLnBrk="1" hangingPunct="1">
              <a:lnSpc>
                <a:spcPct val="110000"/>
              </a:lnSpc>
            </a:pPr>
            <a:endParaRPr lang="fr-FR" sz="2000" dirty="0" smtClean="0">
              <a:latin typeface="Trebuchet MS" charset="0"/>
            </a:endParaRPr>
          </a:p>
          <a:p>
            <a:pPr eaLnBrk="1" hangingPunct="1">
              <a:lnSpc>
                <a:spcPct val="110000"/>
              </a:lnSpc>
            </a:pPr>
            <a:r>
              <a:rPr lang="fr-FR" sz="2000" dirty="0" err="1" smtClean="0">
                <a:latin typeface="Trebuchet MS" charset="0"/>
              </a:rPr>
              <a:t>prédictibilté</a:t>
            </a:r>
            <a:r>
              <a:rPr lang="fr-FR" sz="2000" dirty="0" smtClean="0">
                <a:latin typeface="Trebuchet MS" charset="0"/>
              </a:rPr>
              <a:t> facilitée par l’abondance des redondances successives et surtout pas les formes périphrastiques des journalistes natifs au cours d’un créneau d’information de plusieurs heures,</a:t>
            </a:r>
          </a:p>
          <a:p>
            <a:pPr eaLnBrk="1" hangingPunct="1">
              <a:lnSpc>
                <a:spcPct val="110000"/>
              </a:lnSpc>
            </a:pPr>
            <a:endParaRPr lang="fr-FR" sz="2000" dirty="0" smtClean="0">
              <a:latin typeface="Trebuchet MS" charset="0"/>
            </a:endParaRPr>
          </a:p>
          <a:p>
            <a:pPr eaLnBrk="1" hangingPunct="1">
              <a:lnSpc>
                <a:spcPct val="110000"/>
              </a:lnSpc>
            </a:pPr>
            <a:r>
              <a:rPr lang="fr-FR" sz="2000" dirty="0" smtClean="0">
                <a:latin typeface="Trebuchet MS" charset="0"/>
              </a:rPr>
              <a:t>l’agencement - l’orchestration - des t</a:t>
            </a:r>
            <a:r>
              <a:rPr lang="fr-FR" altLang="ja-JP" sz="2000" dirty="0" smtClean="0">
                <a:latin typeface="Trebuchet MS" charset="0"/>
              </a:rPr>
              <a:t>âches d’écoutes, graduées en longueur et/ou difficulté, vérifient et confirment l’attendu et sollicitent le complémentaire, l’incongru, </a:t>
            </a:r>
          </a:p>
          <a:p>
            <a:pPr eaLnBrk="1" hangingPunct="1">
              <a:lnSpc>
                <a:spcPct val="110000"/>
              </a:lnSpc>
              <a:buFontTx/>
              <a:buNone/>
            </a:pPr>
            <a:r>
              <a:rPr lang="fr-FR" altLang="ja-JP" sz="2000" dirty="0" smtClean="0">
                <a:latin typeface="Trebuchet MS" charset="0"/>
              </a:rPr>
              <a:t>	par des étapes </a:t>
            </a:r>
            <a:r>
              <a:rPr lang="fr-FR" altLang="ja-JP" sz="2000" dirty="0" err="1" smtClean="0">
                <a:latin typeface="Trebuchet MS" charset="0"/>
              </a:rPr>
              <a:t>sémasiologiques</a:t>
            </a:r>
            <a:r>
              <a:rPr lang="fr-FR" altLang="ja-JP" sz="2000" dirty="0" smtClean="0">
                <a:latin typeface="Trebuchet MS" charset="0"/>
              </a:rPr>
              <a:t> habituellement séquencées pour contenir la surcharge cognitive.</a:t>
            </a:r>
            <a:r>
              <a:rPr lang="fr-FR" sz="1800" dirty="0" smtClean="0">
                <a:latin typeface="Trebuchet MS" charset="0"/>
              </a:rPr>
              <a:t> </a:t>
            </a:r>
          </a:p>
          <a:p>
            <a:pPr eaLnBrk="1" hangingPunct="1">
              <a:lnSpc>
                <a:spcPct val="90000"/>
              </a:lnSpc>
            </a:pPr>
            <a:endParaRPr lang="fr-FR" dirty="0" smtClean="0"/>
          </a:p>
        </p:txBody>
      </p:sp>
      <p:sp>
        <p:nvSpPr>
          <p:cNvPr id="144388" name="Espace réservé du pied de page 4"/>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371713352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violin .jpg"/>
          <p:cNvPicPr>
            <a:picLocks noGrp="1" noChangeAspect="1"/>
          </p:cNvPicPr>
          <p:nvPr>
            <p:ph idx="1"/>
          </p:nvPr>
        </p:nvPicPr>
        <p:blipFill>
          <a:blip r:embed="rId2">
            <a:extLst>
              <a:ext uri="{28A0092B-C50C-407E-A947-70E740481C1C}">
                <a14:useLocalDpi xmlns:a14="http://schemas.microsoft.com/office/drawing/2010/main" val="0"/>
              </a:ext>
            </a:extLst>
          </a:blip>
          <a:srcRect t="4797" b="4797"/>
          <a:stretch>
            <a:fillRect/>
          </a:stretch>
        </p:blipFill>
        <p:spPr>
          <a:xfrm>
            <a:off x="1568743" y="1607509"/>
            <a:ext cx="5782757" cy="3920986"/>
          </a:xfrm>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25461720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itanic-Violin.jpg"/>
          <p:cNvPicPr>
            <a:picLocks noGrp="1" noChangeAspect="1"/>
          </p:cNvPicPr>
          <p:nvPr>
            <p:ph idx="1"/>
          </p:nvPr>
        </p:nvPicPr>
        <p:blipFill>
          <a:blip r:embed="rId2">
            <a:extLst>
              <a:ext uri="{28A0092B-C50C-407E-A947-70E740481C1C}">
                <a14:useLocalDpi xmlns:a14="http://schemas.microsoft.com/office/drawing/2010/main" val="0"/>
              </a:ext>
            </a:extLst>
          </a:blip>
          <a:srcRect t="741" b="741"/>
          <a:stretch>
            <a:fillRect/>
          </a:stretch>
        </p:blipFill>
        <p:spPr>
          <a:xfrm>
            <a:off x="2563934" y="2299411"/>
            <a:ext cx="5562600" cy="3836091"/>
          </a:xfrm>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12373664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début de cette semaine …</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33951345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angerous-driving-1.jpg"/>
          <p:cNvPicPr>
            <a:picLocks noGrp="1" noChangeAspect="1"/>
          </p:cNvPicPr>
          <p:nvPr>
            <p:ph idx="1"/>
          </p:nvPr>
        </p:nvPicPr>
        <p:blipFill>
          <a:blip r:embed="rId2">
            <a:extLst>
              <a:ext uri="{28A0092B-C50C-407E-A947-70E740481C1C}">
                <a14:useLocalDpi xmlns:a14="http://schemas.microsoft.com/office/drawing/2010/main" val="0"/>
              </a:ext>
            </a:extLst>
          </a:blip>
          <a:srcRect t="8241" b="8241"/>
          <a:stretch>
            <a:fillRect/>
          </a:stretch>
        </p:blipFill>
        <p:spPr>
          <a:xfrm>
            <a:off x="457199" y="874890"/>
            <a:ext cx="8357541" cy="5251274"/>
          </a:xfrm>
        </p:spPr>
      </p:pic>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65051769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a:srcRect/>
          <a:stretch>
            <a:fillRect/>
          </a:stretch>
        </p:blipFill>
        <p:spPr bwMode="auto">
          <a:xfrm>
            <a:off x="1942863" y="1192131"/>
            <a:ext cx="5940425" cy="4581467"/>
          </a:xfrm>
          <a:prstGeom prst="rect">
            <a:avLst/>
          </a:prstGeom>
          <a:noFill/>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74488362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8458200" cy="1470025"/>
          </a:xfrm>
        </p:spPr>
        <p:txBody>
          <a:bodyPr>
            <a:normAutofit fontScale="90000"/>
          </a:bodyPr>
          <a:lstStyle/>
          <a:p>
            <a:r>
              <a:rPr lang="fr-FR" b="1" i="1" dirty="0" smtClean="0"/>
              <a:t>Le souhaitable deviendrait-il donc possible ? </a:t>
            </a:r>
            <a:r>
              <a:rPr lang="en-GB" dirty="0" smtClean="0"/>
              <a:t/>
            </a:r>
            <a:br>
              <a:rPr lang="en-GB" dirty="0" smtClean="0"/>
            </a:br>
            <a:endParaRPr lang="fr-FR" i="1" dirty="0">
              <a:solidFill>
                <a:schemeClr val="accent2"/>
              </a:solidFill>
              <a:latin typeface="Braggadocio"/>
              <a:cs typeface="Braggadocio"/>
            </a:endParaRPr>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67842384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88278" y="504282"/>
            <a:ext cx="8098521" cy="2838920"/>
          </a:xfrm>
        </p:spPr>
        <p:txBody>
          <a:bodyPr>
            <a:normAutofit fontScale="90000"/>
          </a:bodyPr>
          <a:lstStyle/>
          <a:p>
            <a:r>
              <a:rPr lang="fr-FR" dirty="0" smtClean="0"/>
              <a:t>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t>
            </a:r>
            <a:r>
              <a:rPr lang="fr-FR" dirty="0" smtClean="0"/>
              <a:t>                                        1,   2 </a:t>
            </a:r>
            <a:endParaRPr lang="fr-FR" dirty="0"/>
          </a:p>
        </p:txBody>
      </p:sp>
      <p:sp>
        <p:nvSpPr>
          <p:cNvPr id="4" name="Espace réservé du contenu 3"/>
          <p:cNvSpPr>
            <a:spLocks noGrp="1"/>
          </p:cNvSpPr>
          <p:nvPr>
            <p:ph idx="1"/>
          </p:nvPr>
        </p:nvSpPr>
        <p:spPr>
          <a:xfrm>
            <a:off x="457200" y="1600200"/>
            <a:ext cx="6807576" cy="2069851"/>
          </a:xfrm>
        </p:spPr>
        <p:txBody>
          <a:bodyPr/>
          <a:lstStyle/>
          <a:p>
            <a:endParaRPr lang="fr-FR" dirty="0" smtClean="0"/>
          </a:p>
          <a:p>
            <a:endParaRPr lang="fr-FR" dirty="0" smtClean="0"/>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99824547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On </a:t>
            </a:r>
            <a:r>
              <a:rPr lang="fr-FR" i="1" dirty="0" err="1" smtClean="0"/>
              <a:t>YouTube</a:t>
            </a:r>
            <a:r>
              <a:rPr lang="fr-FR" dirty="0" smtClean="0"/>
              <a:t> the 35-second </a:t>
            </a:r>
            <a:r>
              <a:rPr lang="fr-FR" dirty="0" err="1" smtClean="0"/>
              <a:t>video</a:t>
            </a:r>
            <a:r>
              <a:rPr lang="fr-FR" dirty="0" smtClean="0"/>
              <a:t> (=&gt; </a:t>
            </a:r>
            <a:r>
              <a:rPr lang="fr-FR" dirty="0" err="1" smtClean="0"/>
              <a:t>silent</a:t>
            </a:r>
            <a:r>
              <a:rPr lang="fr-FR" dirty="0" smtClean="0"/>
              <a:t> </a:t>
            </a:r>
            <a:r>
              <a:rPr lang="fr-FR" dirty="0" err="1" smtClean="0"/>
              <a:t>viewing</a:t>
            </a:r>
            <a:r>
              <a:rPr lang="fr-FR" dirty="0" smtClean="0"/>
              <a:t>) </a:t>
            </a:r>
          </a:p>
          <a:p>
            <a:r>
              <a:rPr lang="fr-FR" dirty="0" err="1" smtClean="0"/>
              <a:t>Listen</a:t>
            </a:r>
            <a:r>
              <a:rPr lang="fr-FR" dirty="0" smtClean="0"/>
              <a:t> to the </a:t>
            </a:r>
            <a:r>
              <a:rPr lang="fr-FR" dirty="0" err="1" smtClean="0"/>
              <a:t>whole</a:t>
            </a:r>
            <a:r>
              <a:rPr lang="fr-FR" dirty="0" smtClean="0"/>
              <a:t> message (1’3</a:t>
            </a:r>
            <a:r>
              <a:rPr lang="fr-FR" b="1" dirty="0" smtClean="0">
                <a:solidFill>
                  <a:srgbClr val="FF0000"/>
                </a:solidFill>
              </a:rPr>
              <a:t>4</a:t>
            </a:r>
            <a:r>
              <a:rPr lang="fr-FR" dirty="0" smtClean="0"/>
              <a:t> !) </a:t>
            </a:r>
          </a:p>
          <a:p>
            <a:r>
              <a:rPr lang="fr-FR" dirty="0" err="1" smtClean="0"/>
              <a:t>Listen</a:t>
            </a:r>
            <a:r>
              <a:rPr lang="fr-FR" dirty="0" smtClean="0"/>
              <a:t> </a:t>
            </a:r>
            <a:r>
              <a:rPr lang="fr-FR" dirty="0"/>
              <a:t>to the first 22 seconds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61393111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blog « Strasbourg »</a:t>
            </a:r>
            <a:endParaRPr lang="fr-FR" dirty="0"/>
          </a:p>
        </p:txBody>
      </p:sp>
      <p:sp>
        <p:nvSpPr>
          <p:cNvPr id="4" name="Espace réservé du contenu 3"/>
          <p:cNvSpPr>
            <a:spLocks noGrp="1"/>
          </p:cNvSpPr>
          <p:nvPr>
            <p:ph idx="1"/>
          </p:nvPr>
        </p:nvSpPr>
        <p:spPr>
          <a:xfrm>
            <a:off x="457200" y="1600200"/>
            <a:ext cx="8686800" cy="4525963"/>
          </a:xfrm>
        </p:spPr>
        <p:txBody>
          <a:bodyPr/>
          <a:lstStyle/>
          <a:p>
            <a:endParaRPr lang="fr-FR" dirty="0" smtClean="0"/>
          </a:p>
          <a:p>
            <a:endParaRPr lang="fr-FR" dirty="0" smtClean="0"/>
          </a:p>
          <a:p>
            <a:endParaRPr lang="fr-FR" dirty="0" smtClean="0"/>
          </a:p>
          <a:p>
            <a:pPr>
              <a:buNone/>
            </a:pPr>
            <a:r>
              <a:rPr lang="fr-FR" sz="4000" dirty="0" smtClean="0">
                <a:hlinkClick r:id="rId2"/>
              </a:rPr>
              <a:t>http://sabironlangues.typepad.fr/</a:t>
            </a:r>
            <a:r>
              <a:rPr lang="fr-FR" sz="4000" dirty="0" smtClean="0"/>
              <a:t>stras</a:t>
            </a:r>
            <a:endParaRPr lang="fr-FR" sz="4000" dirty="0"/>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87414430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
            </a:r>
            <a:br>
              <a:rPr lang="fr-FR" sz="3200" dirty="0" smtClean="0"/>
            </a:br>
            <a:r>
              <a:rPr lang="fr-FR" sz="3200" dirty="0" smtClean="0"/>
              <a:t>L’aspect quantitatif en quelques chiffres</a:t>
            </a:r>
            <a:endParaRPr lang="fr-FR" sz="3200" dirty="0"/>
          </a:p>
        </p:txBody>
      </p:sp>
      <p:sp>
        <p:nvSpPr>
          <p:cNvPr id="3" name="Espace réservé du contenu 2"/>
          <p:cNvSpPr>
            <a:spLocks noGrp="1"/>
          </p:cNvSpPr>
          <p:nvPr>
            <p:ph idx="1"/>
          </p:nvPr>
        </p:nvSpPr>
        <p:spPr>
          <a:xfrm>
            <a:off x="457200" y="1600200"/>
            <a:ext cx="8523196" cy="4525963"/>
          </a:xfrm>
        </p:spPr>
        <p:txBody>
          <a:bodyPr>
            <a:normAutofit/>
          </a:bodyPr>
          <a:lstStyle/>
          <a:p>
            <a:pPr algn="just"/>
            <a:r>
              <a:rPr lang="fr-FR" sz="2800" dirty="0" smtClean="0"/>
              <a:t>Entre 12 mois et l’âge de 6 ans, le jeune enfant, « bénéficie » d’environ 5 h / jour d’« exposition » à sa langue maternelle = </a:t>
            </a:r>
            <a:r>
              <a:rPr lang="fr-FR" sz="2800" dirty="0" smtClean="0">
                <a:solidFill>
                  <a:srgbClr val="FF0000"/>
                </a:solidFill>
              </a:rPr>
              <a:t>9000 </a:t>
            </a:r>
            <a:r>
              <a:rPr lang="fr-FR" sz="2800" dirty="0" smtClean="0"/>
              <a:t> h environ.</a:t>
            </a:r>
          </a:p>
          <a:p>
            <a:pPr algn="just"/>
            <a:r>
              <a:rPr lang="fr-FR" sz="2800" dirty="0" smtClean="0"/>
              <a:t> L’enseignement d’une langue étrangère pendant 7 ans pour un adolescent  = (7 x 3h x 34 semaines) = </a:t>
            </a:r>
            <a:r>
              <a:rPr lang="fr-FR" sz="2800" dirty="0" smtClean="0">
                <a:solidFill>
                  <a:srgbClr val="FF0000"/>
                </a:solidFill>
              </a:rPr>
              <a:t>714 h</a:t>
            </a:r>
          </a:p>
          <a:p>
            <a:pPr algn="just"/>
            <a:r>
              <a:rPr lang="fr-FR" sz="2800" dirty="0" smtClean="0">
                <a:solidFill>
                  <a:srgbClr val="FF0000"/>
                </a:solidFill>
              </a:rPr>
              <a:t>1300</a:t>
            </a:r>
            <a:r>
              <a:rPr lang="fr-FR" sz="2800" dirty="0" smtClean="0"/>
              <a:t> heures d’enseignement intensif du vietnamien étaient soumises à l’armée américaine….	 </a:t>
            </a:r>
          </a:p>
          <a:p>
            <a:pPr algn="r">
              <a:buNone/>
            </a:pPr>
            <a:r>
              <a:rPr lang="fr-FR" dirty="0" smtClean="0"/>
              <a:t>D. </a:t>
            </a:r>
            <a:r>
              <a:rPr lang="fr-FR" dirty="0" err="1" smtClean="0"/>
              <a:t>Gaonac’h</a:t>
            </a:r>
            <a:endParaRPr lang="fr-FR" dirty="0" smtClean="0"/>
          </a:p>
          <a:p>
            <a:pPr algn="just">
              <a:buNone/>
            </a:pPr>
            <a:r>
              <a:rPr lang="fr-FR" sz="1600" dirty="0" smtClean="0"/>
              <a:t>… Les Mormons</a:t>
            </a:r>
            <a:endParaRPr lang="fr-FR" sz="1600"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42440071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Données quantitatives en LEA L1 (2007)</a:t>
            </a:r>
            <a:endParaRPr lang="fr-FR" sz="3200" dirty="0"/>
          </a:p>
        </p:txBody>
      </p:sp>
      <p:sp>
        <p:nvSpPr>
          <p:cNvPr id="3" name="Espace réservé du contenu 2"/>
          <p:cNvSpPr>
            <a:spLocks noGrp="1"/>
          </p:cNvSpPr>
          <p:nvPr>
            <p:ph idx="1"/>
          </p:nvPr>
        </p:nvSpPr>
        <p:spPr>
          <a:xfrm>
            <a:off x="457199" y="1600200"/>
            <a:ext cx="8432485" cy="4525963"/>
          </a:xfrm>
        </p:spPr>
        <p:txBody>
          <a:bodyPr>
            <a:normAutofit/>
          </a:bodyPr>
          <a:lstStyle/>
          <a:p>
            <a:r>
              <a:rPr lang="fr-FR" dirty="0" smtClean="0"/>
              <a:t>promo complète de 164 étudiants:</a:t>
            </a:r>
          </a:p>
          <a:p>
            <a:r>
              <a:rPr lang="fr-FR" dirty="0" smtClean="0"/>
              <a:t>pour la </a:t>
            </a:r>
            <a:r>
              <a:rPr lang="fr-FR" u="sng" dirty="0" smtClean="0"/>
              <a:t>seule </a:t>
            </a:r>
            <a:r>
              <a:rPr lang="fr-FR" dirty="0" smtClean="0"/>
              <a:t>compétence de </a:t>
            </a:r>
            <a:r>
              <a:rPr lang="fr-FR" dirty="0" err="1" smtClean="0"/>
              <a:t>comp</a:t>
            </a:r>
            <a:r>
              <a:rPr lang="fr-FR" dirty="0" smtClean="0"/>
              <a:t>. orale, </a:t>
            </a:r>
          </a:p>
          <a:p>
            <a:r>
              <a:rPr lang="fr-FR" dirty="0" smtClean="0"/>
              <a:t>passage de B1=&gt; B2, et/ou B2=&gt; C1, </a:t>
            </a:r>
          </a:p>
          <a:p>
            <a:pPr>
              <a:buNone/>
            </a:pPr>
            <a:r>
              <a:rPr lang="fr-FR" dirty="0" smtClean="0"/>
              <a:t>si :  </a:t>
            </a:r>
          </a:p>
          <a:p>
            <a:r>
              <a:rPr lang="fr-FR" b="1" dirty="0" smtClean="0">
                <a:solidFill>
                  <a:srgbClr val="4F6228"/>
                </a:solidFill>
              </a:rPr>
              <a:t>100 h</a:t>
            </a:r>
            <a:r>
              <a:rPr lang="fr-FR" dirty="0" smtClean="0">
                <a:solidFill>
                  <a:srgbClr val="4F6228"/>
                </a:solidFill>
              </a:rPr>
              <a:t> / an </a:t>
            </a:r>
            <a:r>
              <a:rPr lang="fr-FR" dirty="0" smtClean="0"/>
              <a:t>(50h sur plateforme </a:t>
            </a:r>
            <a:r>
              <a:rPr lang="fr-FR" i="1" dirty="0" smtClean="0"/>
              <a:t>in situ </a:t>
            </a:r>
            <a:r>
              <a:rPr lang="fr-FR" dirty="0" smtClean="0"/>
              <a:t>+ 50h AD)</a:t>
            </a:r>
          </a:p>
          <a:p>
            <a:pPr>
              <a:buNone/>
            </a:pPr>
            <a:r>
              <a:rPr lang="fr-FR" dirty="0" smtClean="0">
                <a:solidFill>
                  <a:srgbClr val="4F6228"/>
                </a:solidFill>
              </a:rPr>
              <a:t>         (« année » </a:t>
            </a:r>
            <a:r>
              <a:rPr lang="fr-FR" dirty="0" smtClean="0"/>
              <a:t>= entre le 20 sept et …  </a:t>
            </a:r>
            <a:r>
              <a:rPr lang="fr-FR" b="1" dirty="0" smtClean="0">
                <a:solidFill>
                  <a:schemeClr val="accent2"/>
                </a:solidFill>
              </a:rPr>
              <a:t>le GDP</a:t>
            </a:r>
            <a:r>
              <a:rPr lang="fr-FR" dirty="0" smtClean="0"/>
              <a:t>)</a:t>
            </a:r>
          </a:p>
          <a:p>
            <a:pPr>
              <a:buNone/>
            </a:pPr>
            <a:r>
              <a:rPr lang="fr-FR" dirty="0" smtClean="0"/>
              <a:t>        </a:t>
            </a: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227670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Partir du connu (même partiel)</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85272597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Top-down </a:t>
            </a:r>
            <a:endParaRPr lang="fr-FR" dirty="0"/>
          </a:p>
        </p:txBody>
      </p:sp>
      <p:sp>
        <p:nvSpPr>
          <p:cNvPr id="3" name="Espace réservé du contenu 2"/>
          <p:cNvSpPr>
            <a:spLocks noGrp="1"/>
          </p:cNvSpPr>
          <p:nvPr>
            <p:ph idx="1"/>
          </p:nvPr>
        </p:nvSpPr>
        <p:spPr/>
        <p:txBody>
          <a:bodyPr/>
          <a:lstStyle/>
          <a:p>
            <a:r>
              <a:rPr lang="fr-FR" dirty="0" smtClean="0"/>
              <a:t>Processus descendant</a:t>
            </a:r>
          </a:p>
          <a:p>
            <a:r>
              <a:rPr lang="fr-FR" dirty="0" smtClean="0"/>
              <a:t>Du connu vers l’inconnu</a:t>
            </a:r>
          </a:p>
          <a:p>
            <a:r>
              <a:rPr lang="fr-FR" dirty="0" smtClean="0"/>
              <a:t>Par étapes facilitatrices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59857970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Pussy</a:t>
            </a:r>
            <a:r>
              <a:rPr lang="fr-FR" dirty="0" smtClean="0"/>
              <a:t> </a:t>
            </a:r>
            <a:r>
              <a:rPr lang="fr-FR" dirty="0" err="1" smtClean="0"/>
              <a:t>Riot</a:t>
            </a:r>
            <a:r>
              <a:rPr lang="fr-FR" dirty="0" smtClean="0"/>
              <a:t> - AUDIOS - </a:t>
            </a:r>
            <a:r>
              <a:rPr lang="fr-FR" dirty="0" err="1" smtClean="0"/>
              <a:t>Aug</a:t>
            </a:r>
            <a:r>
              <a:rPr lang="fr-FR" dirty="0" smtClean="0"/>
              <a:t> 18 2012</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News Briefing         </a:t>
            </a:r>
            <a:r>
              <a:rPr lang="fr-FR" sz="1000" dirty="0" smtClean="0">
                <a:hlinkClick r:id="rId2" action="ppaction://hlinkfile"/>
              </a:rPr>
              <a:t>bbc.co.uk/radio/player/b01lv84j</a:t>
            </a:r>
            <a:r>
              <a:rPr lang="fr-FR" sz="1000" dirty="0" smtClean="0"/>
              <a:t> </a:t>
            </a:r>
          </a:p>
          <a:p>
            <a:pPr lvl="1"/>
            <a:r>
              <a:rPr lang="fr-FR" dirty="0" smtClean="0"/>
              <a:t>Headline (=&gt; 0’20)   + 1’ report (=&gt; 1’03) </a:t>
            </a:r>
          </a:p>
          <a:p>
            <a:pPr lvl="1">
              <a:buNone/>
            </a:pPr>
            <a:endParaRPr lang="fr-FR" dirty="0" smtClean="0"/>
          </a:p>
          <a:p>
            <a:r>
              <a:rPr lang="fr-FR" dirty="0" err="1" smtClean="0"/>
              <a:t>Midnight</a:t>
            </a:r>
            <a:r>
              <a:rPr lang="fr-FR" dirty="0" smtClean="0"/>
              <a:t> News         </a:t>
            </a:r>
            <a:r>
              <a:rPr lang="fr-FR" sz="1000" dirty="0" smtClean="0">
                <a:hlinkClick r:id="rId3"/>
              </a:rPr>
              <a:t>http://www.bbc.co.uk/radio/player/b01lv846</a:t>
            </a:r>
            <a:endParaRPr lang="fr-FR" sz="1000" dirty="0" smtClean="0"/>
          </a:p>
          <a:p>
            <a:pPr lvl="1"/>
            <a:r>
              <a:rPr lang="fr-FR" dirty="0" smtClean="0"/>
              <a:t>Headline (=&gt; 0’27)  + report (=&gt; 1’05)    </a:t>
            </a:r>
          </a:p>
          <a:p>
            <a:pPr lvl="1"/>
            <a:endParaRPr lang="fr-FR" dirty="0" smtClean="0"/>
          </a:p>
          <a:p>
            <a:pPr lvl="1"/>
            <a:r>
              <a:rPr lang="fr-FR" dirty="0" err="1" smtClean="0">
                <a:solidFill>
                  <a:schemeClr val="accent6">
                    <a:lumMod val="75000"/>
                  </a:schemeClr>
                </a:solidFill>
              </a:rPr>
              <a:t>Available</a:t>
            </a:r>
            <a:r>
              <a:rPr lang="fr-FR" dirty="0" smtClean="0">
                <a:solidFill>
                  <a:schemeClr val="accent6">
                    <a:lumMod val="75000"/>
                  </a:schemeClr>
                </a:solidFill>
              </a:rPr>
              <a:t> for 7 </a:t>
            </a:r>
            <a:r>
              <a:rPr lang="fr-FR" dirty="0" err="1" smtClean="0">
                <a:solidFill>
                  <a:schemeClr val="accent6">
                    <a:lumMod val="75000"/>
                  </a:schemeClr>
                </a:solidFill>
              </a:rPr>
              <a:t>days</a:t>
            </a:r>
            <a:r>
              <a:rPr lang="fr-FR" dirty="0" smtClean="0">
                <a:solidFill>
                  <a:schemeClr val="accent6">
                    <a:lumMod val="75000"/>
                  </a:schemeClr>
                </a:solidFill>
              </a:rPr>
              <a:t> </a:t>
            </a:r>
          </a:p>
          <a:p>
            <a:pPr>
              <a:buNone/>
            </a:pPr>
            <a:r>
              <a:rPr lang="fr-FR" dirty="0" smtClean="0"/>
              <a:t>……………….</a:t>
            </a:r>
          </a:p>
          <a:p>
            <a:r>
              <a:rPr lang="fr-FR" dirty="0" smtClean="0"/>
              <a:t>4 </a:t>
            </a:r>
            <a:r>
              <a:rPr lang="fr-FR" dirty="0" err="1" smtClean="0"/>
              <a:t>journalists</a:t>
            </a:r>
            <a:r>
              <a:rPr lang="fr-FR" dirty="0" smtClean="0"/>
              <a:t> + 2 reporters + 3 </a:t>
            </a:r>
            <a:r>
              <a:rPr lang="fr-FR" dirty="0" err="1" smtClean="0"/>
              <a:t>interviewees</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8293788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ussy Riot 1.jpg"/>
          <p:cNvPicPr>
            <a:picLocks noGrp="1" noChangeAspect="1"/>
          </p:cNvPicPr>
          <p:nvPr>
            <p:ph idx="1"/>
          </p:nvPr>
        </p:nvPicPr>
        <p:blipFill>
          <a:blip r:embed="rId2"/>
          <a:srcRect t="-5523" b="-5523"/>
          <a:stretch>
            <a:fillRect/>
          </a:stretch>
        </p:blipFill>
        <p:spPr>
          <a:xfrm>
            <a:off x="457200" y="325438"/>
            <a:ext cx="8229600" cy="5800725"/>
          </a:xfrm>
        </p:spPr>
      </p:pic>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79899288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1540"/>
            <a:ext cx="8229600" cy="666051"/>
          </a:xfrm>
        </p:spPr>
        <p:txBody>
          <a:bodyPr>
            <a:normAutofit fontScale="90000"/>
          </a:bodyPr>
          <a:lstStyle/>
          <a:p>
            <a:r>
              <a:rPr lang="en-GB" sz="3556" b="1" dirty="0" err="1" smtClean="0"/>
              <a:t>Gestes</a:t>
            </a:r>
            <a:r>
              <a:rPr lang="en-GB" sz="3556" b="1" dirty="0" smtClean="0"/>
              <a:t> </a:t>
            </a:r>
            <a:r>
              <a:rPr lang="en-GB" sz="3556" b="1" dirty="0" err="1" smtClean="0"/>
              <a:t>fondateurs</a:t>
            </a:r>
            <a:r>
              <a:rPr lang="en-GB" sz="3556" b="1" dirty="0" smtClean="0"/>
              <a:t> et </a:t>
            </a:r>
            <a:r>
              <a:rPr lang="en-GB" sz="3556" b="1" dirty="0" err="1" smtClean="0"/>
              <a:t>mondes</a:t>
            </a:r>
            <a:r>
              <a:rPr lang="en-GB" sz="3556" b="1" dirty="0" smtClean="0"/>
              <a:t> en </a:t>
            </a:r>
            <a:r>
              <a:rPr lang="en-GB" sz="3556" b="1" dirty="0" err="1" smtClean="0"/>
              <a:t>mouvement</a:t>
            </a:r>
            <a:r>
              <a:rPr lang="en-GB" sz="3556" dirty="0" smtClean="0"/>
              <a:t/>
            </a:r>
            <a:br>
              <a:rPr lang="en-GB" sz="3556" dirty="0" smtClean="0"/>
            </a:br>
            <a:r>
              <a:rPr lang="en-GB" sz="3556" dirty="0" smtClean="0"/>
              <a:t>les 4 notions </a:t>
            </a:r>
            <a:r>
              <a:rPr lang="en-GB" sz="3556" dirty="0" err="1" smtClean="0"/>
              <a:t>dans</a:t>
            </a:r>
            <a:r>
              <a:rPr lang="en-GB" sz="3556" dirty="0" smtClean="0"/>
              <a:t> Pussy Riot</a:t>
            </a:r>
            <a:r>
              <a:rPr lang="en-GB" dirty="0" smtClean="0"/>
              <a:t/>
            </a:r>
            <a:br>
              <a:rPr lang="en-GB" dirty="0" smtClean="0"/>
            </a:br>
            <a:endParaRPr lang="fr-FR" dirty="0"/>
          </a:p>
        </p:txBody>
      </p:sp>
      <p:graphicFrame>
        <p:nvGraphicFramePr>
          <p:cNvPr id="4" name="Espace réservé du contenu 3"/>
          <p:cNvGraphicFramePr>
            <a:graphicFrameLocks noGrp="1"/>
          </p:cNvGraphicFramePr>
          <p:nvPr>
            <p:ph idx="1"/>
          </p:nvPr>
        </p:nvGraphicFramePr>
        <p:xfrm>
          <a:off x="457200" y="1600200"/>
          <a:ext cx="8229600" cy="5029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buFontTx/>
                        <a:buChar char="-"/>
                      </a:pPr>
                      <a:r>
                        <a:rPr lang="fr-FR" sz="2400" b="1" kern="1200" dirty="0" smtClean="0">
                          <a:solidFill>
                            <a:schemeClr val="lt1"/>
                          </a:solidFill>
                          <a:latin typeface="+mn-lt"/>
                          <a:ea typeface="+mn-ea"/>
                          <a:cs typeface="+mn-cs"/>
                        </a:rPr>
                        <a:t>mythes et héros</a:t>
                      </a:r>
                    </a:p>
                    <a:p>
                      <a:pPr>
                        <a:buFontTx/>
                        <a:buChar char="-"/>
                      </a:pPr>
                      <a:endParaRPr lang="en-GB" sz="1800" b="1" kern="1200" dirty="0" smtClean="0">
                        <a:solidFill>
                          <a:schemeClr val="lt1"/>
                        </a:solidFill>
                        <a:latin typeface="+mn-lt"/>
                        <a:ea typeface="+mn-ea"/>
                        <a:cs typeface="+mn-cs"/>
                      </a:endParaRPr>
                    </a:p>
                    <a:p>
                      <a:r>
                        <a:rPr lang="en-GB" sz="1800" b="1" kern="1200" dirty="0" smtClean="0">
                          <a:solidFill>
                            <a:schemeClr val="lt1"/>
                          </a:solidFill>
                          <a:latin typeface="+mn-lt"/>
                          <a:ea typeface="+mn-ea"/>
                          <a:cs typeface="+mn-cs"/>
                        </a:rPr>
                        <a:t>la </a:t>
                      </a:r>
                      <a:r>
                        <a:rPr lang="en-GB" sz="1800" b="1" kern="1200" dirty="0" smtClean="0">
                          <a:solidFill>
                            <a:srgbClr val="FF0000"/>
                          </a:solidFill>
                          <a:latin typeface="+mn-lt"/>
                          <a:ea typeface="+mn-ea"/>
                          <a:cs typeface="+mn-cs"/>
                        </a:rPr>
                        <a:t>condition </a:t>
                      </a:r>
                      <a:r>
                        <a:rPr lang="en-GB" sz="1800" b="1" kern="1200" dirty="0" err="1" smtClean="0">
                          <a:solidFill>
                            <a:srgbClr val="FF0000"/>
                          </a:solidFill>
                          <a:latin typeface="+mn-lt"/>
                          <a:ea typeface="+mn-ea"/>
                          <a:cs typeface="+mn-cs"/>
                        </a:rPr>
                        <a:t>humaine</a:t>
                      </a:r>
                      <a:r>
                        <a:rPr lang="en-GB" sz="1800" b="1" kern="1200" dirty="0" smtClean="0">
                          <a:solidFill>
                            <a:srgbClr val="FF0000"/>
                          </a:solidFill>
                          <a:latin typeface="+mn-lt"/>
                          <a:ea typeface="+mn-ea"/>
                          <a:cs typeface="+mn-cs"/>
                        </a:rPr>
                        <a:t> </a:t>
                      </a:r>
                      <a:r>
                        <a:rPr lang="en-GB" sz="1800" b="1" kern="1200" dirty="0" err="1" smtClean="0">
                          <a:solidFill>
                            <a:schemeClr val="lt1"/>
                          </a:solidFill>
                          <a:latin typeface="+mn-lt"/>
                          <a:ea typeface="+mn-ea"/>
                          <a:cs typeface="+mn-cs"/>
                        </a:rPr>
                        <a:t>dans</a:t>
                      </a:r>
                      <a:r>
                        <a:rPr lang="en-GB" sz="1800" b="1" kern="1200" dirty="0" smtClean="0">
                          <a:solidFill>
                            <a:schemeClr val="lt1"/>
                          </a:solidFill>
                          <a:latin typeface="+mn-lt"/>
                          <a:ea typeface="+mn-ea"/>
                          <a:cs typeface="+mn-cs"/>
                        </a:rPr>
                        <a:t> son ensemble</a:t>
                      </a:r>
                    </a:p>
                    <a:p>
                      <a:r>
                        <a:rPr lang="en-GB" sz="1800" b="1" kern="1200" dirty="0" smtClean="0">
                          <a:solidFill>
                            <a:schemeClr val="lt1"/>
                          </a:solidFill>
                          <a:latin typeface="+mn-lt"/>
                          <a:ea typeface="+mn-ea"/>
                          <a:cs typeface="+mn-cs"/>
                        </a:rPr>
                        <a:t>le </a:t>
                      </a:r>
                      <a:r>
                        <a:rPr lang="en-GB" sz="1800" b="1" kern="1200" dirty="0" err="1" smtClean="0">
                          <a:solidFill>
                            <a:schemeClr val="lt1"/>
                          </a:solidFill>
                          <a:latin typeface="+mn-lt"/>
                          <a:ea typeface="+mn-ea"/>
                          <a:cs typeface="+mn-cs"/>
                        </a:rPr>
                        <a:t>héros</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peut</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être</a:t>
                      </a:r>
                      <a:r>
                        <a:rPr lang="en-GB" sz="1800" b="1" kern="1200" dirty="0" smtClean="0">
                          <a:solidFill>
                            <a:schemeClr val="lt1"/>
                          </a:solidFill>
                          <a:latin typeface="+mn-lt"/>
                          <a:ea typeface="+mn-ea"/>
                          <a:cs typeface="+mn-cs"/>
                        </a:rPr>
                        <a:t> un </a:t>
                      </a:r>
                      <a:r>
                        <a:rPr lang="en-GB" sz="1800" b="1" kern="1200" dirty="0" err="1" smtClean="0">
                          <a:solidFill>
                            <a:schemeClr val="lt1"/>
                          </a:solidFill>
                          <a:latin typeface="+mn-lt"/>
                          <a:ea typeface="+mn-ea"/>
                          <a:cs typeface="+mn-cs"/>
                        </a:rPr>
                        <a:t>personnage</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fictif</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ou</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réel</a:t>
                      </a:r>
                      <a:r>
                        <a:rPr lang="en-GB" sz="1800" b="1" kern="1200" dirty="0" smtClean="0">
                          <a:solidFill>
                            <a:schemeClr val="lt1"/>
                          </a:solidFill>
                          <a:latin typeface="+mn-lt"/>
                          <a:ea typeface="+mn-ea"/>
                          <a:cs typeface="+mn-cs"/>
                        </a:rPr>
                        <a:t> qui a </a:t>
                      </a:r>
                      <a:r>
                        <a:rPr lang="en-GB" sz="1800" b="1" kern="1200" dirty="0" err="1" smtClean="0">
                          <a:solidFill>
                            <a:schemeClr val="lt1"/>
                          </a:solidFill>
                          <a:latin typeface="+mn-lt"/>
                          <a:ea typeface="+mn-ea"/>
                          <a:cs typeface="+mn-cs"/>
                        </a:rPr>
                        <a:t>marqué</a:t>
                      </a:r>
                      <a:r>
                        <a:rPr lang="en-GB" sz="1800" b="1" kern="1200" dirty="0" smtClean="0">
                          <a:solidFill>
                            <a:schemeClr val="lt1"/>
                          </a:solidFill>
                          <a:latin typeface="+mn-lt"/>
                          <a:ea typeface="+mn-ea"/>
                          <a:cs typeface="+mn-cs"/>
                        </a:rPr>
                        <a:t> la tradition, </a:t>
                      </a:r>
                      <a:r>
                        <a:rPr lang="en-GB" sz="1800" b="1" kern="1200" dirty="0" err="1" smtClean="0">
                          <a:solidFill>
                            <a:schemeClr val="lt1"/>
                          </a:solidFill>
                          <a:latin typeface="+mn-lt"/>
                          <a:ea typeface="+mn-ea"/>
                          <a:cs typeface="+mn-cs"/>
                        </a:rPr>
                        <a:t>l'histoire</a:t>
                      </a:r>
                      <a:r>
                        <a:rPr lang="en-GB" sz="1800" b="1" kern="1200" dirty="0" smtClean="0">
                          <a:solidFill>
                            <a:schemeClr val="lt1"/>
                          </a:solidFill>
                          <a:latin typeface="+mn-lt"/>
                          <a:ea typeface="+mn-ea"/>
                          <a:cs typeface="+mn-cs"/>
                        </a:rPr>
                        <a:t>, la vie </a:t>
                      </a:r>
                      <a:r>
                        <a:rPr lang="en-GB" sz="1800" b="1" kern="1200" dirty="0" err="1" smtClean="0">
                          <a:solidFill>
                            <a:schemeClr val="lt1"/>
                          </a:solidFill>
                          <a:latin typeface="+mn-lt"/>
                          <a:ea typeface="+mn-ea"/>
                          <a:cs typeface="+mn-cs"/>
                        </a:rPr>
                        <a:t>quotidienne</a:t>
                      </a:r>
                      <a:r>
                        <a:rPr lang="en-GB" sz="1800" b="1" kern="1200" dirty="0" smtClean="0">
                          <a:solidFill>
                            <a:schemeClr val="lt1"/>
                          </a:solidFill>
                          <a:latin typeface="+mn-lt"/>
                          <a:ea typeface="+mn-ea"/>
                          <a:cs typeface="+mn-cs"/>
                        </a:rPr>
                        <a:t>.</a:t>
                      </a:r>
                      <a:r>
                        <a:rPr lang="en-GB" dirty="0" smtClean="0"/>
                        <a:t> </a:t>
                      </a:r>
                      <a:endParaRPr lang="fr-FR" dirty="0"/>
                    </a:p>
                  </a:txBody>
                  <a:tcPr/>
                </a:tc>
                <a:tc>
                  <a:txBody>
                    <a:bodyPr/>
                    <a:lstStyle/>
                    <a:p>
                      <a:pPr>
                        <a:buFontTx/>
                        <a:buChar char="-"/>
                      </a:pPr>
                      <a:r>
                        <a:rPr lang="fr-FR" sz="2400" b="1" kern="1200" dirty="0" smtClean="0">
                          <a:solidFill>
                            <a:schemeClr val="lt1"/>
                          </a:solidFill>
                          <a:latin typeface="+mn-lt"/>
                          <a:ea typeface="+mn-ea"/>
                          <a:cs typeface="+mn-cs"/>
                        </a:rPr>
                        <a:t>espaces et échanges</a:t>
                      </a:r>
                    </a:p>
                    <a:p>
                      <a:pPr>
                        <a:buFontTx/>
                        <a:buChar char="-"/>
                      </a:pPr>
                      <a:endParaRPr lang="en-GB" sz="1800" b="1" kern="1200" dirty="0" smtClean="0">
                        <a:solidFill>
                          <a:schemeClr val="lt1"/>
                        </a:solidFill>
                        <a:latin typeface="+mn-lt"/>
                        <a:ea typeface="+mn-ea"/>
                        <a:cs typeface="+mn-cs"/>
                      </a:endParaRPr>
                    </a:p>
                    <a:p>
                      <a:r>
                        <a:rPr lang="en-GB" sz="1800" b="1" kern="1200" dirty="0" err="1" smtClean="0">
                          <a:solidFill>
                            <a:schemeClr val="lt1"/>
                          </a:solidFill>
                          <a:latin typeface="+mn-lt"/>
                          <a:ea typeface="+mn-ea"/>
                          <a:cs typeface="+mn-cs"/>
                        </a:rPr>
                        <a:t>cohésion</a:t>
                      </a:r>
                      <a:r>
                        <a:rPr lang="en-GB" sz="1800" b="1" kern="1200" dirty="0" smtClean="0">
                          <a:solidFill>
                            <a:schemeClr val="lt1"/>
                          </a:solidFill>
                          <a:latin typeface="+mn-lt"/>
                          <a:ea typeface="+mn-ea"/>
                          <a:cs typeface="+mn-cs"/>
                        </a:rPr>
                        <a:t> et de son </a:t>
                      </a:r>
                      <a:r>
                        <a:rPr lang="en-GB" sz="1800" b="1" kern="1200" dirty="0" err="1" smtClean="0">
                          <a:solidFill>
                            <a:schemeClr val="lt1"/>
                          </a:solidFill>
                          <a:latin typeface="+mn-lt"/>
                          <a:ea typeface="+mn-ea"/>
                          <a:cs typeface="+mn-cs"/>
                        </a:rPr>
                        <a:t>ouverture</a:t>
                      </a:r>
                      <a:endParaRPr lang="en-GB" sz="1800" b="1" kern="1200" dirty="0" smtClean="0">
                        <a:solidFill>
                          <a:schemeClr val="lt1"/>
                        </a:solidFill>
                        <a:latin typeface="+mn-lt"/>
                        <a:ea typeface="+mn-ea"/>
                        <a:cs typeface="+mn-cs"/>
                      </a:endParaRPr>
                    </a:p>
                    <a:p>
                      <a:r>
                        <a:rPr lang="en-GB" sz="1800" b="1" kern="1200" dirty="0" smtClean="0">
                          <a:solidFill>
                            <a:srgbClr val="FF0000"/>
                          </a:solidFill>
                          <a:latin typeface="+mn-lt"/>
                          <a:ea typeface="+mn-ea"/>
                          <a:cs typeface="+mn-cs"/>
                        </a:rPr>
                        <a:t>oppositions entre tradition et </a:t>
                      </a:r>
                      <a:r>
                        <a:rPr lang="en-GB" sz="1800" b="1" kern="1200" dirty="0" err="1" smtClean="0">
                          <a:solidFill>
                            <a:srgbClr val="FF0000"/>
                          </a:solidFill>
                          <a:latin typeface="+mn-lt"/>
                          <a:ea typeface="+mn-ea"/>
                          <a:cs typeface="+mn-cs"/>
                        </a:rPr>
                        <a:t>modernité</a:t>
                      </a:r>
                      <a:r>
                        <a:rPr lang="en-GB" sz="1800" b="1" kern="1200" dirty="0" smtClean="0">
                          <a:solidFill>
                            <a:schemeClr val="lt1"/>
                          </a:solidFill>
                          <a:latin typeface="+mn-lt"/>
                          <a:ea typeface="+mn-ea"/>
                          <a:cs typeface="+mn-cs"/>
                        </a:rPr>
                        <a:t>.</a:t>
                      </a:r>
                    </a:p>
                    <a:p>
                      <a:endParaRPr lang="fr-FR" dirty="0"/>
                    </a:p>
                  </a:txBody>
                  <a:tcPr/>
                </a:tc>
              </a:tr>
              <a:tr h="370840">
                <a:tc>
                  <a:txBody>
                    <a:bodyPr/>
                    <a:lstStyle/>
                    <a:p>
                      <a:endParaRPr lang="fr-FR" sz="1800" kern="1200" dirty="0" smtClean="0">
                        <a:solidFill>
                          <a:schemeClr val="dk1"/>
                        </a:solidFill>
                        <a:latin typeface="+mn-lt"/>
                        <a:ea typeface="+mn-ea"/>
                        <a:cs typeface="+mn-cs"/>
                      </a:endParaRPr>
                    </a:p>
                    <a:p>
                      <a:pPr>
                        <a:buFontTx/>
                        <a:buChar char="-"/>
                      </a:pPr>
                      <a:r>
                        <a:rPr lang="fr-FR" sz="2400" kern="1200" dirty="0" smtClean="0">
                          <a:solidFill>
                            <a:schemeClr val="dk1"/>
                          </a:solidFill>
                          <a:latin typeface="+mn-lt"/>
                          <a:ea typeface="+mn-ea"/>
                          <a:cs typeface="+mn-cs"/>
                        </a:rPr>
                        <a:t>lieux et formes du </a:t>
                      </a:r>
                      <a:r>
                        <a:rPr lang="fr-FR" sz="2400" kern="1200" dirty="0" smtClean="0">
                          <a:solidFill>
                            <a:srgbClr val="FF0000"/>
                          </a:solidFill>
                          <a:latin typeface="+mn-lt"/>
                          <a:ea typeface="+mn-ea"/>
                          <a:cs typeface="+mn-cs"/>
                        </a:rPr>
                        <a:t>pouvoir</a:t>
                      </a:r>
                    </a:p>
                    <a:p>
                      <a:pPr>
                        <a:buFontTx/>
                        <a:buChar char="-"/>
                      </a:pPr>
                      <a:endParaRPr lang="en-GB" sz="1800" kern="1200" dirty="0" smtClean="0">
                        <a:solidFill>
                          <a:schemeClr val="dk1"/>
                        </a:solidFill>
                        <a:latin typeface="+mn-lt"/>
                        <a:ea typeface="+mn-ea"/>
                        <a:cs typeface="+mn-cs"/>
                      </a:endParaRPr>
                    </a:p>
                    <a:p>
                      <a:r>
                        <a:rPr lang="en-GB" sz="1800" kern="1200" dirty="0" err="1" smtClean="0">
                          <a:solidFill>
                            <a:schemeClr val="dk1"/>
                          </a:solidFill>
                          <a:latin typeface="+mn-lt"/>
                          <a:ea typeface="+mn-ea"/>
                          <a:cs typeface="+mn-cs"/>
                        </a:rPr>
                        <a:t>intégration</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politique</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sociale</a:t>
                      </a:r>
                      <a:r>
                        <a:rPr lang="en-GB" sz="1800" kern="1200" dirty="0" smtClean="0">
                          <a:solidFill>
                            <a:schemeClr val="dk1"/>
                          </a:solidFill>
                          <a:latin typeface="+mn-lt"/>
                          <a:ea typeface="+mn-ea"/>
                          <a:cs typeface="+mn-cs"/>
                        </a:rPr>
                        <a:t> et </a:t>
                      </a:r>
                      <a:r>
                        <a:rPr lang="en-GB" sz="1800" kern="1200" dirty="0" err="1" smtClean="0">
                          <a:solidFill>
                            <a:schemeClr val="dk1"/>
                          </a:solidFill>
                          <a:latin typeface="+mn-lt"/>
                          <a:ea typeface="+mn-ea"/>
                          <a:cs typeface="+mn-cs"/>
                        </a:rPr>
                        <a:t>personnelle</a:t>
                      </a:r>
                      <a:r>
                        <a:rPr lang="en-GB" sz="1800" kern="1200" dirty="0" smtClean="0">
                          <a:solidFill>
                            <a:schemeClr val="dk1"/>
                          </a:solidFill>
                          <a:latin typeface="+mn-lt"/>
                          <a:ea typeface="+mn-ea"/>
                          <a:cs typeface="+mn-cs"/>
                        </a:rPr>
                        <a:t> et </a:t>
                      </a:r>
                      <a:r>
                        <a:rPr lang="en-GB" sz="1800" kern="1200" dirty="0" err="1" smtClean="0">
                          <a:solidFill>
                            <a:srgbClr val="FF0000"/>
                          </a:solidFill>
                          <a:latin typeface="+mn-lt"/>
                          <a:ea typeface="+mn-ea"/>
                          <a:cs typeface="+mn-cs"/>
                        </a:rPr>
                        <a:t>révélateur</a:t>
                      </a:r>
                      <a:r>
                        <a:rPr lang="en-GB" sz="1800" kern="1200" dirty="0" smtClean="0">
                          <a:solidFill>
                            <a:srgbClr val="FF0000"/>
                          </a:solidFill>
                          <a:latin typeface="+mn-lt"/>
                          <a:ea typeface="+mn-ea"/>
                          <a:cs typeface="+mn-cs"/>
                        </a:rPr>
                        <a:t> des tensions</a:t>
                      </a:r>
                    </a:p>
                    <a:p>
                      <a:r>
                        <a:rPr lang="en-GB" sz="1800" kern="1200" dirty="0" err="1" smtClean="0">
                          <a:solidFill>
                            <a:srgbClr val="FF0000"/>
                          </a:solidFill>
                          <a:latin typeface="+mn-lt"/>
                          <a:ea typeface="+mn-ea"/>
                          <a:cs typeface="+mn-cs"/>
                        </a:rPr>
                        <a:t>lieux</a:t>
                      </a:r>
                      <a:r>
                        <a:rPr lang="en-GB" sz="1800" kern="1200" dirty="0" smtClean="0">
                          <a:solidFill>
                            <a:srgbClr val="FF0000"/>
                          </a:solidFill>
                          <a:latin typeface="+mn-lt"/>
                          <a:ea typeface="+mn-ea"/>
                          <a:cs typeface="+mn-cs"/>
                        </a:rPr>
                        <a:t> </a:t>
                      </a:r>
                      <a:r>
                        <a:rPr lang="en-GB" sz="1800" kern="1200" dirty="0" err="1" smtClean="0">
                          <a:solidFill>
                            <a:srgbClr val="FF0000"/>
                          </a:solidFill>
                          <a:latin typeface="+mn-lt"/>
                          <a:ea typeface="+mn-ea"/>
                          <a:cs typeface="+mn-cs"/>
                        </a:rPr>
                        <a:t>institutionnels</a:t>
                      </a:r>
                      <a:r>
                        <a:rPr lang="en-GB" sz="1800" kern="1200" dirty="0" smtClean="0">
                          <a:solidFill>
                            <a:srgbClr val="FF0000"/>
                          </a:solidFill>
                          <a:latin typeface="+mn-lt"/>
                          <a:ea typeface="+mn-ea"/>
                          <a:cs typeface="+mn-cs"/>
                        </a:rPr>
                        <a:t> </a:t>
                      </a:r>
                      <a:r>
                        <a:rPr lang="en-GB" sz="1800" kern="1200" dirty="0" err="1" smtClean="0">
                          <a:solidFill>
                            <a:srgbClr val="FF0000"/>
                          </a:solidFill>
                          <a:latin typeface="+mn-lt"/>
                          <a:ea typeface="+mn-ea"/>
                          <a:cs typeface="+mn-cs"/>
                        </a:rPr>
                        <a:t>emblématiques</a:t>
                      </a:r>
                      <a:r>
                        <a:rPr lang="en-GB" sz="1800" kern="1200" dirty="0" smtClean="0">
                          <a:solidFill>
                            <a:srgbClr val="FF0000"/>
                          </a:solidFill>
                          <a:latin typeface="+mn-lt"/>
                          <a:ea typeface="+mn-ea"/>
                          <a:cs typeface="+mn-cs"/>
                        </a:rPr>
                        <a:t> du </a:t>
                      </a:r>
                      <a:r>
                        <a:rPr lang="en-GB" sz="1800" kern="1200" dirty="0" err="1" smtClean="0">
                          <a:solidFill>
                            <a:srgbClr val="FF0000"/>
                          </a:solidFill>
                          <a:latin typeface="+mn-lt"/>
                          <a:ea typeface="+mn-ea"/>
                          <a:cs typeface="+mn-cs"/>
                        </a:rPr>
                        <a:t>pouvoir</a:t>
                      </a:r>
                      <a:r>
                        <a:rPr lang="en-GB" sz="1800" kern="1200" dirty="0" smtClean="0">
                          <a:solidFill>
                            <a:srgbClr val="FF0000"/>
                          </a:solidFill>
                          <a:latin typeface="+mn-lt"/>
                          <a:ea typeface="+mn-ea"/>
                          <a:cs typeface="+mn-cs"/>
                        </a:rPr>
                        <a:t>  - </a:t>
                      </a:r>
                      <a:r>
                        <a:rPr lang="en-GB" sz="1800" kern="1200" dirty="0" err="1" smtClean="0">
                          <a:solidFill>
                            <a:srgbClr val="FF0000"/>
                          </a:solidFill>
                          <a:latin typeface="+mn-lt"/>
                          <a:ea typeface="+mn-ea"/>
                          <a:cs typeface="+mn-cs"/>
                        </a:rPr>
                        <a:t>résistances</a:t>
                      </a:r>
                      <a:r>
                        <a:rPr lang="en-GB" dirty="0" smtClean="0">
                          <a:solidFill>
                            <a:srgbClr val="FF0000"/>
                          </a:solidFill>
                        </a:rPr>
                        <a:t> </a:t>
                      </a:r>
                      <a:endParaRPr lang="fr-FR" dirty="0">
                        <a:solidFill>
                          <a:srgbClr val="FF0000"/>
                        </a:solidFill>
                      </a:endParaRPr>
                    </a:p>
                  </a:txBody>
                  <a:tcPr/>
                </a:tc>
                <a:tc>
                  <a:txBody>
                    <a:bodyPr/>
                    <a:lstStyle/>
                    <a:p>
                      <a:endParaRPr lang="fr-FR" sz="1800" kern="1200" dirty="0" smtClean="0">
                        <a:solidFill>
                          <a:schemeClr val="dk1"/>
                        </a:solidFill>
                        <a:latin typeface="+mn-lt"/>
                        <a:ea typeface="+mn-ea"/>
                        <a:cs typeface="+mn-cs"/>
                      </a:endParaRPr>
                    </a:p>
                    <a:p>
                      <a:pPr>
                        <a:buFontTx/>
                        <a:buChar char="-"/>
                      </a:pPr>
                      <a:r>
                        <a:rPr lang="fr-FR" sz="2400" kern="1200" dirty="0" smtClean="0">
                          <a:solidFill>
                            <a:schemeClr val="dk1"/>
                          </a:solidFill>
                          <a:latin typeface="+mn-lt"/>
                          <a:ea typeface="+mn-ea"/>
                          <a:cs typeface="+mn-cs"/>
                        </a:rPr>
                        <a:t>l'idée de progrès </a:t>
                      </a:r>
                    </a:p>
                    <a:p>
                      <a:pPr>
                        <a:buFontTx/>
                        <a:buChar char="-"/>
                      </a:pPr>
                      <a:endParaRPr lang="en-GB" sz="1800" kern="1200" dirty="0" smtClean="0">
                        <a:solidFill>
                          <a:schemeClr val="dk1"/>
                        </a:solidFill>
                        <a:latin typeface="+mn-lt"/>
                        <a:ea typeface="+mn-ea"/>
                        <a:cs typeface="+mn-cs"/>
                      </a:endParaRPr>
                    </a:p>
                    <a:p>
                      <a:r>
                        <a:rPr lang="en-GB" sz="1800" kern="1200" dirty="0" err="1" smtClean="0">
                          <a:solidFill>
                            <a:schemeClr val="dk1"/>
                          </a:solidFill>
                          <a:latin typeface="+mn-lt"/>
                          <a:ea typeface="+mn-ea"/>
                          <a:cs typeface="+mn-cs"/>
                        </a:rPr>
                        <a:t>processus</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d'évolution</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ainsi</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que</a:t>
                      </a:r>
                      <a:r>
                        <a:rPr lang="en-GB" sz="1800" kern="1200" dirty="0" smtClean="0">
                          <a:solidFill>
                            <a:schemeClr val="dk1"/>
                          </a:solidFill>
                          <a:latin typeface="+mn-lt"/>
                          <a:ea typeface="+mn-ea"/>
                          <a:cs typeface="+mn-cs"/>
                        </a:rPr>
                        <a:t> des </a:t>
                      </a:r>
                      <a:r>
                        <a:rPr lang="en-GB" sz="1800" kern="1200" dirty="0" err="1" smtClean="0">
                          <a:solidFill>
                            <a:srgbClr val="FF0000"/>
                          </a:solidFill>
                          <a:latin typeface="+mn-lt"/>
                          <a:ea typeface="+mn-ea"/>
                          <a:cs typeface="+mn-cs"/>
                        </a:rPr>
                        <a:t>résistances</a:t>
                      </a:r>
                      <a:r>
                        <a:rPr lang="en-GB" sz="1800" kern="1200" dirty="0" smtClean="0">
                          <a:solidFill>
                            <a:srgbClr val="FF0000"/>
                          </a:solidFill>
                          <a:latin typeface="+mn-lt"/>
                          <a:ea typeface="+mn-ea"/>
                          <a:cs typeface="+mn-cs"/>
                        </a:rPr>
                        <a:t> face au </a:t>
                      </a:r>
                      <a:r>
                        <a:rPr lang="en-GB" sz="1800" kern="1200" dirty="0" err="1" smtClean="0">
                          <a:solidFill>
                            <a:srgbClr val="FF0000"/>
                          </a:solidFill>
                          <a:latin typeface="+mn-lt"/>
                          <a:ea typeface="+mn-ea"/>
                          <a:cs typeface="+mn-cs"/>
                        </a:rPr>
                        <a:t>changement</a:t>
                      </a:r>
                      <a:r>
                        <a:rPr lang="en-GB" sz="1800" kern="1200" dirty="0" smtClean="0">
                          <a:solidFill>
                            <a:srgbClr val="FF0000"/>
                          </a:solidFill>
                          <a:latin typeface="+mn-lt"/>
                          <a:ea typeface="+mn-ea"/>
                          <a:cs typeface="+mn-cs"/>
                        </a:rPr>
                        <a:t>.</a:t>
                      </a:r>
                    </a:p>
                    <a:p>
                      <a:r>
                        <a:rPr lang="en-GB" sz="1800" kern="1200" dirty="0" smtClean="0">
                          <a:solidFill>
                            <a:schemeClr val="dk1"/>
                          </a:solidFill>
                          <a:latin typeface="+mn-lt"/>
                          <a:ea typeface="+mn-ea"/>
                          <a:cs typeface="+mn-cs"/>
                        </a:rPr>
                        <a:t> </a:t>
                      </a:r>
                    </a:p>
                    <a:p>
                      <a:r>
                        <a:rPr lang="en-GB" sz="1800" kern="1200" dirty="0" smtClean="0">
                          <a:solidFill>
                            <a:schemeClr val="dk1"/>
                          </a:solidFill>
                          <a:latin typeface="+mn-lt"/>
                          <a:ea typeface="+mn-ea"/>
                          <a:cs typeface="+mn-cs"/>
                        </a:rPr>
                        <a:t>-</a:t>
                      </a:r>
                      <a:r>
                        <a:rPr lang="en-GB" sz="1800" kern="1200" dirty="0" smtClean="0">
                          <a:solidFill>
                            <a:srgbClr val="FF0000"/>
                          </a:solidFill>
                          <a:latin typeface="+mn-lt"/>
                          <a:ea typeface="+mn-ea"/>
                          <a:cs typeface="+mn-cs"/>
                        </a:rPr>
                        <a:t> codes de la communication</a:t>
                      </a:r>
                    </a:p>
                    <a:p>
                      <a:r>
                        <a:rPr lang="en-GB" sz="1800" kern="1200" dirty="0" smtClean="0">
                          <a:solidFill>
                            <a:schemeClr val="dk1"/>
                          </a:solidFill>
                          <a:latin typeface="+mn-lt"/>
                          <a:ea typeface="+mn-ea"/>
                          <a:cs typeface="+mn-cs"/>
                        </a:rPr>
                        <a:t>vision </a:t>
                      </a:r>
                      <a:r>
                        <a:rPr lang="en-GB" sz="1800" kern="1200" dirty="0" err="1" smtClean="0">
                          <a:solidFill>
                            <a:schemeClr val="dk1"/>
                          </a:solidFill>
                          <a:latin typeface="+mn-lt"/>
                          <a:ea typeface="+mn-ea"/>
                          <a:cs typeface="+mn-cs"/>
                        </a:rPr>
                        <a:t>diachronique</a:t>
                      </a:r>
                      <a:r>
                        <a:rPr lang="en-GB" sz="1800" kern="1200" dirty="0" smtClean="0">
                          <a:solidFill>
                            <a:schemeClr val="dk1"/>
                          </a:solidFill>
                          <a:latin typeface="+mn-lt"/>
                          <a:ea typeface="+mn-ea"/>
                          <a:cs typeface="+mn-cs"/>
                        </a:rPr>
                        <a:t> des arts et des techniques </a:t>
                      </a:r>
                    </a:p>
                    <a:p>
                      <a:r>
                        <a:rPr lang="en-GB" sz="1800" kern="1200" dirty="0" smtClean="0">
                          <a:solidFill>
                            <a:schemeClr val="dk1"/>
                          </a:solidFill>
                          <a:latin typeface="+mn-lt"/>
                          <a:ea typeface="+mn-ea"/>
                          <a:cs typeface="+mn-cs"/>
                        </a:rPr>
                        <a:t>- - </a:t>
                      </a:r>
                      <a:r>
                        <a:rPr lang="en-GB" sz="1800" kern="1200" dirty="0" err="1" smtClean="0">
                          <a:solidFill>
                            <a:schemeClr val="dk1"/>
                          </a:solidFill>
                          <a:latin typeface="+mn-lt"/>
                          <a:ea typeface="+mn-ea"/>
                          <a:cs typeface="+mn-cs"/>
                        </a:rPr>
                        <a:t>l'illusion</a:t>
                      </a:r>
                      <a:r>
                        <a:rPr lang="en-GB" sz="1800" kern="1200" dirty="0" smtClean="0">
                          <a:solidFill>
                            <a:schemeClr val="dk1"/>
                          </a:solidFill>
                          <a:latin typeface="+mn-lt"/>
                          <a:ea typeface="+mn-ea"/>
                          <a:cs typeface="+mn-cs"/>
                        </a:rPr>
                        <a:t> du </a:t>
                      </a:r>
                      <a:r>
                        <a:rPr lang="en-GB" sz="1800" kern="1200" dirty="0" err="1" smtClean="0">
                          <a:solidFill>
                            <a:schemeClr val="dk1"/>
                          </a:solidFill>
                          <a:latin typeface="+mn-lt"/>
                          <a:ea typeface="+mn-ea"/>
                          <a:cs typeface="+mn-cs"/>
                        </a:rPr>
                        <a:t>progrès</a:t>
                      </a:r>
                      <a:r>
                        <a:rPr lang="en-GB" sz="1800" kern="1200" dirty="0" smtClean="0">
                          <a:solidFill>
                            <a:schemeClr val="dk1"/>
                          </a:solidFill>
                          <a:latin typeface="+mn-lt"/>
                          <a:ea typeface="+mn-ea"/>
                          <a:cs typeface="+mn-cs"/>
                        </a:rPr>
                        <a:t>, les </a:t>
                      </a:r>
                      <a:r>
                        <a:rPr lang="en-GB" sz="1800" kern="1200" dirty="0" err="1" smtClean="0">
                          <a:solidFill>
                            <a:schemeClr val="dk1"/>
                          </a:solidFill>
                          <a:latin typeface="+mn-lt"/>
                          <a:ea typeface="+mn-ea"/>
                          <a:cs typeface="+mn-cs"/>
                        </a:rPr>
                        <a:t>utopies</a:t>
                      </a:r>
                      <a:r>
                        <a:rPr lang="en-GB" sz="1800" kern="1200" dirty="0" smtClean="0">
                          <a:solidFill>
                            <a:schemeClr val="dk1"/>
                          </a:solidFill>
                          <a:latin typeface="+mn-lt"/>
                          <a:ea typeface="+mn-ea"/>
                          <a:cs typeface="+mn-cs"/>
                        </a:rPr>
                        <a:t>.</a:t>
                      </a:r>
                    </a:p>
                    <a:p>
                      <a:endParaRPr lang="fr-FR" dirty="0"/>
                    </a:p>
                  </a:txBody>
                  <a:tcPr/>
                </a:tc>
              </a:tr>
            </a:tbl>
          </a:graphicData>
        </a:graphic>
      </p:graphicFrame>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3656959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Mp3 players.tiff"/>
          <p:cNvPicPr>
            <a:picLocks noGrp="1" noChangeAspect="1"/>
          </p:cNvPicPr>
          <p:nvPr>
            <p:ph idx="1"/>
          </p:nvPr>
        </p:nvPicPr>
        <p:blipFill>
          <a:blip r:embed="rId2"/>
          <a:srcRect l="-7448" r="-7448"/>
          <a:stretch>
            <a:fillRect/>
          </a:stretch>
        </p:blipFill>
        <p:spPr>
          <a:xfrm>
            <a:off x="1185334" y="2133599"/>
            <a:ext cx="6747933" cy="3711103"/>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06010892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Top-down (</a:t>
            </a:r>
            <a:r>
              <a:rPr lang="fr-FR" dirty="0" err="1" smtClean="0"/>
              <a:t>Nov</a:t>
            </a:r>
            <a:r>
              <a:rPr lang="fr-FR" dirty="0" smtClean="0"/>
              <a:t> 4th 2013)</a:t>
            </a:r>
            <a:endParaRPr lang="fr-FR" dirty="0"/>
          </a:p>
        </p:txBody>
      </p:sp>
      <p:sp>
        <p:nvSpPr>
          <p:cNvPr id="3" name="Espace réservé du contenu 2"/>
          <p:cNvSpPr>
            <a:spLocks noGrp="1"/>
          </p:cNvSpPr>
          <p:nvPr>
            <p:ph idx="1"/>
          </p:nvPr>
        </p:nvSpPr>
        <p:spPr/>
        <p:txBody>
          <a:bodyPr/>
          <a:lstStyle/>
          <a:p>
            <a:pPr marL="0" indent="0">
              <a:buNone/>
            </a:pPr>
            <a:r>
              <a:rPr lang="fr-FR" sz="3600" dirty="0" smtClean="0"/>
              <a:t>Headline in </a:t>
            </a:r>
            <a:r>
              <a:rPr lang="fr-FR" sz="3600" i="1" dirty="0" smtClean="0"/>
              <a:t>The D. Telegraph</a:t>
            </a:r>
          </a:p>
          <a:p>
            <a:pPr marL="0" indent="0">
              <a:buNone/>
            </a:pPr>
            <a:endParaRPr lang="fr-FR" sz="3600" b="1" dirty="0"/>
          </a:p>
          <a:p>
            <a:pPr marL="0" indent="0">
              <a:buNone/>
            </a:pPr>
            <a:r>
              <a:rPr lang="fr-FR" sz="4400" b="1" dirty="0" smtClean="0"/>
              <a:t>Immigrants </a:t>
            </a:r>
            <a:r>
              <a:rPr lang="fr-FR" sz="4400" b="1" dirty="0" err="1"/>
              <a:t>fill</a:t>
            </a:r>
            <a:r>
              <a:rPr lang="fr-FR" sz="4400" b="1" dirty="0"/>
              <a:t> </a:t>
            </a:r>
            <a:endParaRPr lang="fr-FR" sz="4400" b="1" dirty="0" smtClean="0"/>
          </a:p>
          <a:p>
            <a:pPr marL="0" indent="0">
              <a:buNone/>
            </a:pPr>
            <a:r>
              <a:rPr lang="fr-FR" sz="4400" b="1" dirty="0" smtClean="0"/>
              <a:t>         one </a:t>
            </a:r>
            <a:r>
              <a:rPr lang="fr-FR" sz="4400" b="1" dirty="0"/>
              <a:t>in five </a:t>
            </a:r>
            <a:endParaRPr lang="fr-FR" sz="4400" b="1" dirty="0" smtClean="0"/>
          </a:p>
          <a:p>
            <a:pPr marL="0" indent="0">
              <a:buNone/>
            </a:pPr>
            <a:r>
              <a:rPr lang="fr-FR" sz="4400" b="1" dirty="0" smtClean="0"/>
              <a:t>                    </a:t>
            </a:r>
            <a:r>
              <a:rPr lang="fr-FR" sz="4400" b="1" dirty="0" err="1" smtClean="0"/>
              <a:t>skilled</a:t>
            </a:r>
            <a:r>
              <a:rPr lang="fr-FR" sz="4400" b="1" dirty="0" smtClean="0"/>
              <a:t> </a:t>
            </a:r>
            <a:r>
              <a:rPr lang="fr-FR" sz="4400" b="1" dirty="0"/>
              <a:t>British jobs</a:t>
            </a:r>
            <a:endParaRPr lang="fr-FR" sz="4400" dirty="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58199519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9571"/>
            <a:ext cx="8229600" cy="5926593"/>
          </a:xfrm>
        </p:spPr>
        <p:txBody>
          <a:bodyPr/>
          <a:lstStyle/>
          <a:p>
            <a:pPr marL="0" indent="0">
              <a:buNone/>
            </a:pPr>
            <a:r>
              <a:rPr lang="fr-FR" dirty="0" smtClean="0"/>
              <a:t>1st </a:t>
            </a:r>
            <a:r>
              <a:rPr lang="fr-FR" dirty="0" err="1" smtClean="0"/>
              <a:t>paragraph</a:t>
            </a:r>
            <a:r>
              <a:rPr lang="fr-FR" dirty="0" smtClean="0"/>
              <a:t>: </a:t>
            </a:r>
          </a:p>
          <a:p>
            <a:pPr marL="0" indent="0">
              <a:buNone/>
            </a:pPr>
            <a:endParaRPr lang="fr-FR" i="1" dirty="0"/>
          </a:p>
          <a:p>
            <a:pPr marL="0" indent="0">
              <a:buNone/>
            </a:pPr>
            <a:r>
              <a:rPr lang="fr-FR" i="1" dirty="0" smtClean="0"/>
              <a:t>as </a:t>
            </a:r>
            <a:r>
              <a:rPr lang="fr-FR" i="1" dirty="0" err="1"/>
              <a:t>children</a:t>
            </a:r>
            <a:r>
              <a:rPr lang="fr-FR" i="1" dirty="0"/>
              <a:t> continue </a:t>
            </a:r>
            <a:endParaRPr lang="fr-FR" dirty="0"/>
          </a:p>
          <a:p>
            <a:pPr marL="0" indent="0">
              <a:buNone/>
            </a:pPr>
            <a:r>
              <a:rPr lang="fr-FR" i="1" dirty="0" err="1"/>
              <a:t>at</a:t>
            </a:r>
            <a:r>
              <a:rPr lang="fr-FR" i="1" dirty="0"/>
              <a:t> </a:t>
            </a:r>
            <a:r>
              <a:rPr lang="fr-FR" i="1" dirty="0" err="1"/>
              <a:t>school</a:t>
            </a:r>
            <a:r>
              <a:rPr lang="fr-FR" i="1" dirty="0"/>
              <a:t>. </a:t>
            </a:r>
            <a:endParaRPr lang="fr-FR" dirty="0"/>
          </a:p>
          <a:p>
            <a:pPr marL="0" indent="0">
              <a:buNone/>
            </a:pPr>
            <a:r>
              <a:rPr lang="fr-FR" i="1" dirty="0" err="1"/>
              <a:t>Companies</a:t>
            </a:r>
            <a:r>
              <a:rPr lang="fr-FR" i="1" dirty="0"/>
              <a:t> are </a:t>
            </a:r>
            <a:r>
              <a:rPr lang="fr-FR" i="1" dirty="0" err="1"/>
              <a:t>forced</a:t>
            </a:r>
            <a:r>
              <a:rPr lang="fr-FR" i="1" dirty="0"/>
              <a:t> </a:t>
            </a:r>
            <a:endParaRPr lang="fr-FR" dirty="0"/>
          </a:p>
          <a:p>
            <a:pPr marL="0" indent="0">
              <a:buNone/>
            </a:pPr>
            <a:r>
              <a:rPr lang="fr-FR" i="1" dirty="0"/>
              <a:t>in a range of “</a:t>
            </a:r>
            <a:r>
              <a:rPr lang="fr-FR" i="1" dirty="0" err="1"/>
              <a:t>strategically</a:t>
            </a:r>
            <a:r>
              <a:rPr lang="fr-FR" i="1" dirty="0"/>
              <a:t> important” areas </a:t>
            </a:r>
            <a:endParaRPr lang="fr-FR" dirty="0"/>
          </a:p>
          <a:p>
            <a:pPr marL="0" indent="0">
              <a:buNone/>
            </a:pPr>
            <a:r>
              <a:rPr lang="fr-FR" i="1" dirty="0"/>
              <a:t>to </a:t>
            </a:r>
            <a:r>
              <a:rPr lang="fr-FR" i="1" dirty="0" err="1"/>
              <a:t>rely</a:t>
            </a:r>
            <a:r>
              <a:rPr lang="fr-FR" i="1" dirty="0"/>
              <a:t> on </a:t>
            </a:r>
            <a:r>
              <a:rPr lang="fr-FR" i="1" dirty="0" err="1"/>
              <a:t>foreign-born</a:t>
            </a:r>
            <a:r>
              <a:rPr lang="fr-FR" i="1" dirty="0"/>
              <a:t> </a:t>
            </a:r>
            <a:r>
              <a:rPr lang="fr-FR" i="1" dirty="0" err="1"/>
              <a:t>workers</a:t>
            </a:r>
            <a:r>
              <a:rPr lang="fr-FR" i="1" dirty="0"/>
              <a:t> </a:t>
            </a:r>
            <a:endParaRPr lang="fr-FR" dirty="0"/>
          </a:p>
          <a:p>
            <a:pPr marL="0" indent="0">
              <a:buNone/>
            </a:pPr>
            <a:r>
              <a:rPr lang="fr-FR" i="1" dirty="0"/>
              <a:t>to </a:t>
            </a:r>
            <a:r>
              <a:rPr lang="fr-FR" i="1" dirty="0" err="1"/>
              <a:t>shun</a:t>
            </a:r>
            <a:r>
              <a:rPr lang="fr-FR" i="1" dirty="0"/>
              <a:t> maths and science </a:t>
            </a:r>
            <a:r>
              <a:rPr lang="fr-FR" i="1" dirty="0" err="1"/>
              <a:t>subjects</a:t>
            </a:r>
            <a:r>
              <a:rPr lang="fr-FR" i="1" dirty="0"/>
              <a:t> </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9147878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53572"/>
            <a:ext cx="8229600" cy="5672592"/>
          </a:xfrm>
        </p:spPr>
        <p:txBody>
          <a:bodyPr/>
          <a:lstStyle/>
          <a:p>
            <a:pPr marL="0" indent="0">
              <a:buNone/>
            </a:pPr>
            <a:r>
              <a:rPr lang="fr-FR" dirty="0" smtClean="0"/>
              <a:t>2</a:t>
            </a:r>
            <a:r>
              <a:rPr lang="fr-FR" baseline="30000" dirty="0" smtClean="0"/>
              <a:t>nd</a:t>
            </a:r>
            <a:r>
              <a:rPr lang="fr-FR" dirty="0" smtClean="0"/>
              <a:t> </a:t>
            </a:r>
            <a:r>
              <a:rPr lang="fr-FR" dirty="0" err="1" smtClean="0"/>
              <a:t>paragraph</a:t>
            </a:r>
            <a:r>
              <a:rPr lang="fr-FR" dirty="0" smtClean="0"/>
              <a:t>: </a:t>
            </a:r>
          </a:p>
          <a:p>
            <a:pPr marL="0" indent="0">
              <a:buNone/>
            </a:pPr>
            <a:endParaRPr lang="fr-FR" i="1" dirty="0" smtClean="0"/>
          </a:p>
          <a:p>
            <a:pPr marL="0" indent="0">
              <a:buNone/>
            </a:pPr>
            <a:r>
              <a:rPr lang="fr-FR" i="1" dirty="0" err="1" smtClean="0"/>
              <a:t>aerospace</a:t>
            </a:r>
            <a:r>
              <a:rPr lang="fr-FR" i="1" dirty="0" smtClean="0"/>
              <a:t> </a:t>
            </a:r>
            <a:r>
              <a:rPr lang="fr-FR" i="1" dirty="0" err="1"/>
              <a:t>manufacturing</a:t>
            </a:r>
            <a:r>
              <a:rPr lang="fr-FR" i="1" dirty="0"/>
              <a:t> and computer, </a:t>
            </a:r>
            <a:endParaRPr lang="fr-FR" dirty="0"/>
          </a:p>
          <a:p>
            <a:pPr marL="0" indent="0">
              <a:buNone/>
            </a:pPr>
            <a:r>
              <a:rPr lang="fr-FR" i="1" dirty="0" err="1"/>
              <a:t>electronic</a:t>
            </a:r>
            <a:r>
              <a:rPr lang="fr-FR" i="1" dirty="0"/>
              <a:t> and </a:t>
            </a:r>
            <a:r>
              <a:rPr lang="fr-FR" i="1" dirty="0" err="1"/>
              <a:t>optical</a:t>
            </a:r>
            <a:r>
              <a:rPr lang="fr-FR" i="1" dirty="0"/>
              <a:t> engineering. </a:t>
            </a:r>
            <a:endParaRPr lang="fr-FR" dirty="0"/>
          </a:p>
          <a:p>
            <a:pPr marL="0" indent="0">
              <a:buNone/>
            </a:pPr>
            <a:r>
              <a:rPr lang="fr-FR" i="1" dirty="0"/>
              <a:t>In all, </a:t>
            </a:r>
            <a:endParaRPr lang="fr-FR" dirty="0"/>
          </a:p>
          <a:p>
            <a:pPr marL="0" indent="0">
              <a:buNone/>
            </a:pPr>
            <a:r>
              <a:rPr lang="fr-FR" i="1" dirty="0"/>
              <a:t>migrants </a:t>
            </a:r>
            <a:r>
              <a:rPr lang="fr-FR" i="1" dirty="0" err="1"/>
              <a:t>account</a:t>
            </a:r>
            <a:r>
              <a:rPr lang="fr-FR" i="1" dirty="0"/>
              <a:t> for 20 per cent</a:t>
            </a:r>
            <a:endParaRPr lang="fr-FR" dirty="0"/>
          </a:p>
          <a:p>
            <a:pPr marL="0" indent="0">
              <a:buNone/>
            </a:pPr>
            <a:r>
              <a:rPr lang="fr-FR" i="1" dirty="0"/>
              <a:t>of </a:t>
            </a:r>
            <a:r>
              <a:rPr lang="fr-FR" i="1" dirty="0" err="1"/>
              <a:t>workers</a:t>
            </a:r>
            <a:r>
              <a:rPr lang="fr-FR" i="1" dirty="0"/>
              <a:t> in </a:t>
            </a:r>
            <a:r>
              <a:rPr lang="fr-FR" i="1" dirty="0" err="1"/>
              <a:t>fields</a:t>
            </a:r>
            <a:r>
              <a:rPr lang="fr-FR" i="1" dirty="0"/>
              <a:t> </a:t>
            </a:r>
            <a:endParaRPr lang="fr-FR" dirty="0"/>
          </a:p>
          <a:p>
            <a:pPr marL="0" indent="0">
              <a:buNone/>
            </a:pPr>
            <a:r>
              <a:rPr lang="fr-FR" i="1" dirty="0" err="1"/>
              <a:t>such</a:t>
            </a:r>
            <a:r>
              <a:rPr lang="fr-FR" i="1" dirty="0"/>
              <a:t> as </a:t>
            </a:r>
            <a:r>
              <a:rPr lang="fr-FR" i="1" dirty="0" err="1"/>
              <a:t>oil</a:t>
            </a:r>
            <a:r>
              <a:rPr lang="fr-FR" i="1" dirty="0"/>
              <a:t> and </a:t>
            </a:r>
            <a:r>
              <a:rPr lang="fr-FR" i="1" dirty="0" err="1"/>
              <a:t>gas</a:t>
            </a:r>
            <a:r>
              <a:rPr lang="fr-FR" i="1" dirty="0"/>
              <a:t> extraction, </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14067887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Radio 4 (</a:t>
            </a:r>
            <a:r>
              <a:rPr lang="fr-FR" sz="3200" dirty="0" err="1" smtClean="0"/>
              <a:t>Nov</a:t>
            </a:r>
            <a:r>
              <a:rPr lang="fr-FR" sz="3200" dirty="0" smtClean="0"/>
              <a:t> 4th) </a:t>
            </a:r>
            <a:r>
              <a:rPr lang="fr-FR" sz="3200" dirty="0" err="1" smtClean="0"/>
              <a:t>reporting</a:t>
            </a:r>
            <a:r>
              <a:rPr lang="fr-FR" sz="3200" dirty="0" smtClean="0"/>
              <a:t> </a:t>
            </a:r>
            <a:br>
              <a:rPr lang="fr-FR" sz="3200" dirty="0" smtClean="0"/>
            </a:br>
            <a:r>
              <a:rPr lang="fr-FR" sz="3200" dirty="0" smtClean="0"/>
              <a:t>on </a:t>
            </a:r>
            <a:r>
              <a:rPr lang="fr-FR" sz="3200" i="1" dirty="0" smtClean="0"/>
              <a:t>The D Telegraph </a:t>
            </a:r>
            <a:r>
              <a:rPr lang="fr-FR" sz="3200" dirty="0" smtClean="0"/>
              <a:t>article </a:t>
            </a:r>
            <a:endParaRPr lang="fr-FR" sz="3200" dirty="0"/>
          </a:p>
        </p:txBody>
      </p:sp>
      <p:sp>
        <p:nvSpPr>
          <p:cNvPr id="3" name="Espace réservé du contenu 2"/>
          <p:cNvSpPr>
            <a:spLocks noGrp="1"/>
          </p:cNvSpPr>
          <p:nvPr>
            <p:ph idx="1"/>
          </p:nvPr>
        </p:nvSpPr>
        <p:spPr/>
        <p:txBody>
          <a:bodyPr>
            <a:normAutofit/>
          </a:bodyPr>
          <a:lstStyle/>
          <a:p>
            <a:endParaRPr lang="fr-FR" dirty="0" smtClean="0"/>
          </a:p>
          <a:p>
            <a:r>
              <a:rPr lang="fr-FR" dirty="0" smtClean="0"/>
              <a:t>Audio  1     (15’’)</a:t>
            </a:r>
          </a:p>
          <a:p>
            <a:pPr marL="0" indent="0">
              <a:buNone/>
            </a:pPr>
            <a:r>
              <a:rPr lang="fr-FR" dirty="0" smtClean="0"/>
              <a:t>                 </a:t>
            </a:r>
          </a:p>
          <a:p>
            <a:endParaRPr lang="fr-FR" dirty="0"/>
          </a:p>
          <a:p>
            <a:r>
              <a:rPr lang="fr-FR" dirty="0" smtClean="0"/>
              <a:t>Audio  2    (18’’)                        </a:t>
            </a:r>
          </a:p>
          <a:p>
            <a:pPr marL="0" indent="0">
              <a:buNone/>
            </a:pPr>
            <a:r>
              <a:rPr lang="fr-FR" dirty="0" smtClean="0"/>
              <a:t>                                     </a:t>
            </a:r>
            <a:endParaRPr lang="fr-FR" dirty="0"/>
          </a:p>
          <a:p>
            <a:r>
              <a:rPr lang="fr-FR" b="1" dirty="0" smtClean="0">
                <a:solidFill>
                  <a:srgbClr val="FF0000"/>
                </a:solidFill>
              </a:rPr>
              <a:t>COMPARE</a:t>
            </a:r>
            <a:r>
              <a:rPr lang="fr-FR" dirty="0" smtClean="0"/>
              <a:t> the 2 messages </a:t>
            </a:r>
          </a:p>
          <a:p>
            <a:endParaRPr lang="fr-FR" dirty="0"/>
          </a:p>
          <a:p>
            <a:endParaRPr lang="fr-FR" dirty="0" smtClean="0"/>
          </a:p>
          <a:p>
            <a:pPr lvl="2"/>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7185950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Tâche complémentaire</a:t>
            </a:r>
            <a:endParaRPr lang="fr-FR" dirty="0"/>
          </a:p>
        </p:txBody>
      </p:sp>
      <p:sp>
        <p:nvSpPr>
          <p:cNvPr id="3" name="Espace réservé du contenu 2"/>
          <p:cNvSpPr>
            <a:spLocks noGrp="1"/>
          </p:cNvSpPr>
          <p:nvPr>
            <p:ph idx="1"/>
          </p:nvPr>
        </p:nvSpPr>
        <p:spPr/>
        <p:txBody>
          <a:bodyPr/>
          <a:lstStyle/>
          <a:p>
            <a:r>
              <a:rPr lang="fr-FR" dirty="0" smtClean="0"/>
              <a:t>Après étude de l’article écrit en ligne, </a:t>
            </a:r>
          </a:p>
          <a:p>
            <a:r>
              <a:rPr lang="fr-FR" dirty="0" smtClean="0"/>
              <a:t>Faire faire un résumé de 10 phrases </a:t>
            </a:r>
          </a:p>
          <a:p>
            <a:r>
              <a:rPr lang="fr-FR" dirty="0" smtClean="0"/>
              <a:t>Et faire écouter la revue de presse AUDIO que la BBC a faite de cet article </a:t>
            </a:r>
          </a:p>
          <a:p>
            <a:r>
              <a:rPr lang="fr-FR" dirty="0" smtClean="0"/>
              <a:t>La comparaison est productive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40808036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Rappel d’un consensus didactique </a:t>
            </a:r>
            <a:r>
              <a:rPr lang="fr-FR" dirty="0" err="1" smtClean="0"/>
              <a:t>inter-langues</a:t>
            </a:r>
            <a:endParaRPr lang="fr-FR" dirty="0"/>
          </a:p>
        </p:txBody>
      </p:sp>
      <p:sp>
        <p:nvSpPr>
          <p:cNvPr id="3" name="Espace réservé du contenu 2"/>
          <p:cNvSpPr>
            <a:spLocks noGrp="1"/>
          </p:cNvSpPr>
          <p:nvPr>
            <p:ph idx="1"/>
          </p:nvPr>
        </p:nvSpPr>
        <p:spPr/>
        <p:txBody>
          <a:bodyPr/>
          <a:lstStyle/>
          <a:p>
            <a:pPr>
              <a:buNone/>
            </a:pP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50196282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Compétences pour comprendre </a:t>
            </a:r>
            <a:endParaRPr lang="fr-FR" dirty="0"/>
          </a:p>
        </p:txBody>
      </p:sp>
      <p:sp>
        <p:nvSpPr>
          <p:cNvPr id="3" name="Espace réservé du contenu 2"/>
          <p:cNvSpPr>
            <a:spLocks noGrp="1"/>
          </p:cNvSpPr>
          <p:nvPr>
            <p:ph idx="1"/>
          </p:nvPr>
        </p:nvSpPr>
        <p:spPr>
          <a:xfrm>
            <a:off x="247815" y="1417638"/>
            <a:ext cx="8896185" cy="4708525"/>
          </a:xfrm>
        </p:spPr>
        <p:txBody>
          <a:bodyPr>
            <a:normAutofit fontScale="70000" lnSpcReduction="20000"/>
          </a:bodyPr>
          <a:lstStyle/>
          <a:p>
            <a:r>
              <a:rPr lang="fr-FR" dirty="0" smtClean="0"/>
              <a:t>Anticiper   (&lt; déclencheur : titre, image, son,  ..)</a:t>
            </a:r>
          </a:p>
          <a:p>
            <a:r>
              <a:rPr lang="fr-FR" dirty="0" smtClean="0"/>
              <a:t>Mobiliser le connu, l’expérience, …  et la motivation interne </a:t>
            </a:r>
          </a:p>
          <a:p>
            <a:r>
              <a:rPr lang="fr-FR" dirty="0" smtClean="0"/>
              <a:t>Prédire, </a:t>
            </a:r>
            <a:r>
              <a:rPr lang="fr-FR" dirty="0"/>
              <a:t>é</a:t>
            </a:r>
            <a:r>
              <a:rPr lang="fr-FR" dirty="0" smtClean="0"/>
              <a:t>mettre des hypothèses</a:t>
            </a:r>
            <a:r>
              <a:rPr lang="fr-FR" sz="2000" dirty="0" smtClean="0"/>
              <a:t>   (contenu, suite, ..) </a:t>
            </a:r>
          </a:p>
          <a:p>
            <a:r>
              <a:rPr lang="fr-FR" dirty="0" smtClean="0"/>
              <a:t>Repérer,  identifier (type énoncé, mots porteurs de sens, lexique connu, rechercher les verbes …</a:t>
            </a:r>
          </a:p>
          <a:p>
            <a:r>
              <a:rPr lang="fr-FR" dirty="0" smtClean="0"/>
              <a:t>Segmentation : découper le continuum en segments phonologiques et/ou unités de sens</a:t>
            </a:r>
          </a:p>
          <a:p>
            <a:r>
              <a:rPr lang="fr-FR" dirty="0" err="1" smtClean="0"/>
              <a:t>Re-Contruire</a:t>
            </a:r>
            <a:r>
              <a:rPr lang="fr-FR" dirty="0" smtClean="0"/>
              <a:t> le contexte = QUI ? Que ?  Quoi ?, où ?, </a:t>
            </a:r>
          </a:p>
          <a:p>
            <a:r>
              <a:rPr lang="fr-FR" dirty="0" smtClean="0"/>
              <a:t>Établir des liens ( contexte / causalité entre éléments, … ) </a:t>
            </a:r>
          </a:p>
          <a:p>
            <a:pPr>
              <a:buNone/>
            </a:pPr>
            <a:r>
              <a:rPr lang="fr-FR" dirty="0" smtClean="0"/>
              <a:t>               </a:t>
            </a:r>
            <a:r>
              <a:rPr lang="fr-FR" dirty="0" err="1" smtClean="0"/>
              <a:t>Com-prendre</a:t>
            </a:r>
            <a:r>
              <a:rPr lang="fr-FR" dirty="0" smtClean="0"/>
              <a:t> = inclure </a:t>
            </a:r>
          </a:p>
          <a:p>
            <a:r>
              <a:rPr lang="fr-FR" dirty="0" smtClean="0"/>
              <a:t>Compenser  (l’inconnu, mal perçu,… )  </a:t>
            </a:r>
          </a:p>
          <a:p>
            <a:r>
              <a:rPr lang="fr-FR" dirty="0" smtClean="0"/>
              <a:t>Construire le sens, une représentation par étapes sémantiques, et phonologiques, </a:t>
            </a:r>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81878406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opérations en œuvre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2 Traitements simultanés, </a:t>
            </a:r>
            <a:r>
              <a:rPr lang="fr-FR" sz="2400" dirty="0" smtClean="0"/>
              <a:t>combinés, complémentaires  :  </a:t>
            </a:r>
          </a:p>
          <a:p>
            <a:r>
              <a:rPr lang="fr-FR" dirty="0" smtClean="0"/>
              <a:t>ascendant (</a:t>
            </a:r>
            <a:r>
              <a:rPr lang="fr-FR" dirty="0" err="1" smtClean="0"/>
              <a:t>sémasiologique</a:t>
            </a:r>
            <a:r>
              <a:rPr lang="fr-FR" dirty="0" smtClean="0"/>
              <a:t>) </a:t>
            </a:r>
          </a:p>
          <a:p>
            <a:pPr lvl="1"/>
            <a:r>
              <a:rPr lang="fr-FR" dirty="0" smtClean="0"/>
              <a:t>construire par le perçu</a:t>
            </a:r>
          </a:p>
          <a:p>
            <a:r>
              <a:rPr lang="fr-FR" dirty="0" smtClean="0"/>
              <a:t>descendant (onomasiologique) </a:t>
            </a:r>
          </a:p>
          <a:p>
            <a:pPr lvl="1"/>
            <a:r>
              <a:rPr lang="fr-FR" dirty="0" smtClean="0"/>
              <a:t>reconnaître le connu, </a:t>
            </a:r>
          </a:p>
          <a:p>
            <a:pPr lvl="1"/>
            <a:r>
              <a:rPr lang="fr-FR" dirty="0" smtClean="0"/>
              <a:t>identifier le plausible</a:t>
            </a:r>
          </a:p>
          <a:p>
            <a:pPr lvl="1"/>
            <a:r>
              <a:rPr lang="fr-FR" dirty="0" smtClean="0"/>
              <a:t>confirmer les hypothèses (l’attendu) </a:t>
            </a:r>
          </a:p>
          <a:p>
            <a:pPr lvl="1"/>
            <a:r>
              <a:rPr lang="fr-FR" dirty="0" err="1" smtClean="0"/>
              <a:t>Re-construire</a:t>
            </a:r>
            <a:r>
              <a:rPr lang="fr-FR" dirty="0" smtClean="0"/>
              <a:t> une nouvelle représentation</a:t>
            </a: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80805691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types d’opérations mobilisées </a:t>
            </a:r>
            <a:endParaRPr lang="fr-FR" dirty="0"/>
          </a:p>
        </p:txBody>
      </p:sp>
      <p:sp>
        <p:nvSpPr>
          <p:cNvPr id="3" name="Espace réservé du contenu 2"/>
          <p:cNvSpPr>
            <a:spLocks noGrp="1"/>
          </p:cNvSpPr>
          <p:nvPr>
            <p:ph idx="1"/>
          </p:nvPr>
        </p:nvSpPr>
        <p:spPr>
          <a:xfrm>
            <a:off x="457200" y="1417638"/>
            <a:ext cx="8229600" cy="4708525"/>
          </a:xfrm>
        </p:spPr>
        <p:txBody>
          <a:bodyPr>
            <a:normAutofit fontScale="77500" lnSpcReduction="20000"/>
          </a:bodyPr>
          <a:lstStyle/>
          <a:p>
            <a:r>
              <a:rPr lang="fr-FR" dirty="0" smtClean="0"/>
              <a:t>De bas niveau </a:t>
            </a:r>
          </a:p>
          <a:p>
            <a:pPr lvl="1"/>
            <a:r>
              <a:rPr lang="fr-FR" dirty="0" smtClean="0"/>
              <a:t> la perception auditive d’indices sensoriels ; entendre (lexique, modalités, l’aspect  temporel, quantités, connecteurs, …)</a:t>
            </a:r>
          </a:p>
          <a:p>
            <a:pPr lvl="1"/>
            <a:r>
              <a:rPr lang="fr-FR" dirty="0" smtClean="0"/>
              <a:t> identifier, discriminer, interpréter  (traits phonétiques, </a:t>
            </a:r>
            <a:r>
              <a:rPr lang="fr-FR" dirty="0" err="1" smtClean="0"/>
              <a:t>pré-lexicaux</a:t>
            </a:r>
            <a:r>
              <a:rPr lang="fr-FR" dirty="0" smtClean="0"/>
              <a:t>, intonation, registre,  …)</a:t>
            </a:r>
          </a:p>
          <a:p>
            <a:pPr lvl="1"/>
            <a:r>
              <a:rPr lang="fr-FR" dirty="0" smtClean="0"/>
              <a:t>Accès lexical = identification du mot</a:t>
            </a:r>
          </a:p>
          <a:p>
            <a:pPr lvl="1"/>
            <a:r>
              <a:rPr lang="fr-FR" dirty="0"/>
              <a:t>d</a:t>
            </a:r>
            <a:r>
              <a:rPr lang="fr-FR" dirty="0" smtClean="0"/>
              <a:t>éconstruire le message dont la 1è , et la dernière unité de sens</a:t>
            </a:r>
          </a:p>
          <a:p>
            <a:pPr marL="457200" lvl="1" indent="0">
              <a:buNone/>
            </a:pPr>
            <a:endParaRPr lang="fr-FR" dirty="0" smtClean="0"/>
          </a:p>
          <a:p>
            <a:r>
              <a:rPr lang="fr-FR" dirty="0" smtClean="0"/>
              <a:t>De haut niveau 	</a:t>
            </a:r>
          </a:p>
          <a:p>
            <a:pPr lvl="1"/>
            <a:r>
              <a:rPr lang="fr-FR" dirty="0" smtClean="0"/>
              <a:t>Mettre en lien, causalité, déduire, induire, compenser, anticiper, ‘percevoir’ ou induire le non-dit, </a:t>
            </a:r>
          </a:p>
          <a:p>
            <a:pPr lvl="1"/>
            <a:r>
              <a:rPr lang="fr-FR" dirty="0" smtClean="0"/>
              <a:t>Classer, ordonner, mise en mémoire graduelle, synthèse temporaires ou successives</a:t>
            </a:r>
          </a:p>
          <a:p>
            <a:pPr lvl="1"/>
            <a:r>
              <a:rPr lang="fr-FR" dirty="0" smtClean="0"/>
              <a:t>Poursuivre les hypothèses et vérifications</a:t>
            </a:r>
          </a:p>
          <a:p>
            <a:pPr lvl="1"/>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30576680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61999"/>
          </a:xfrm>
        </p:spPr>
        <p:txBody>
          <a:bodyPr>
            <a:normAutofit/>
          </a:bodyPr>
          <a:lstStyle/>
          <a:p>
            <a:r>
              <a:rPr lang="fr-FR" sz="3200" dirty="0" smtClean="0"/>
              <a:t>Le point de vue du psycholinguiste – Jean Caron</a:t>
            </a:r>
            <a:endParaRPr lang="fr-FR" sz="3200" dirty="0"/>
          </a:p>
        </p:txBody>
      </p:sp>
      <p:sp>
        <p:nvSpPr>
          <p:cNvPr id="3" name="Espace réservé du contenu 2"/>
          <p:cNvSpPr>
            <a:spLocks noGrp="1"/>
          </p:cNvSpPr>
          <p:nvPr>
            <p:ph idx="1"/>
          </p:nvPr>
        </p:nvSpPr>
        <p:spPr>
          <a:xfrm>
            <a:off x="233257" y="1218048"/>
            <a:ext cx="8910743" cy="4908115"/>
          </a:xfrm>
        </p:spPr>
        <p:txBody>
          <a:bodyPr>
            <a:normAutofit fontScale="92500"/>
          </a:bodyPr>
          <a:lstStyle/>
          <a:p>
            <a:pPr>
              <a:buNone/>
            </a:pPr>
            <a:r>
              <a:rPr lang="fr-FR" dirty="0" smtClean="0"/>
              <a:t>Compréhension du message verbal : </a:t>
            </a:r>
          </a:p>
          <a:p>
            <a:pPr>
              <a:buNone/>
            </a:pPr>
            <a:endParaRPr lang="fr-FR" dirty="0" smtClean="0"/>
          </a:p>
          <a:p>
            <a:r>
              <a:rPr lang="fr-FR" dirty="0" smtClean="0"/>
              <a:t>1- identification des unités </a:t>
            </a:r>
            <a:r>
              <a:rPr lang="fr-FR" sz="3027" dirty="0" smtClean="0"/>
              <a:t>(lexicales &amp; phonologiques)</a:t>
            </a:r>
          </a:p>
          <a:p>
            <a:r>
              <a:rPr lang="fr-FR" dirty="0" smtClean="0"/>
              <a:t>2- repérage de l’organisation des unités entre elles (syntaxe, marqueurs) passage des mots à la phrase, </a:t>
            </a:r>
          </a:p>
          <a:p>
            <a:r>
              <a:rPr lang="fr-FR" dirty="0" smtClean="0"/>
              <a:t>3- repérage énonciatifs (ancrage dans une situation)</a:t>
            </a:r>
          </a:p>
          <a:p>
            <a:r>
              <a:rPr lang="fr-FR" dirty="0" smtClean="0"/>
              <a:t>4- décodage de l’intention de l’énonciateur</a:t>
            </a:r>
          </a:p>
          <a:p>
            <a:r>
              <a:rPr lang="fr-FR" dirty="0" smtClean="0"/>
              <a:t>5- saisir cohérence de intention</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34398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11362"/>
          </a:xfrm>
        </p:spPr>
        <p:txBody>
          <a:bodyPr>
            <a:normAutofit fontScale="90000"/>
          </a:bodyPr>
          <a:lstStyle/>
          <a:p>
            <a:r>
              <a:rPr lang="fr-FR" dirty="0" smtClean="0"/>
              <a:t/>
            </a:r>
            <a:br>
              <a:rPr lang="fr-FR" dirty="0" smtClean="0"/>
            </a:br>
            <a:r>
              <a:rPr lang="fr-FR" dirty="0" smtClean="0"/>
              <a:t>Il est toujours temps de se demander pourquoi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457200" y="2489200"/>
            <a:ext cx="8229600" cy="3636963"/>
          </a:xfrm>
        </p:spPr>
        <p:txBody>
          <a:bodyPr/>
          <a:lstStyle/>
          <a:p>
            <a:pPr>
              <a:buNone/>
            </a:pPr>
            <a:r>
              <a:rPr lang="fr-FR" dirty="0" smtClean="0"/>
              <a:t>    nous utilisons les outils nouveaux, </a:t>
            </a:r>
          </a:p>
          <a:p>
            <a:pPr>
              <a:buNone/>
            </a:pPr>
            <a:r>
              <a:rPr lang="fr-FR" dirty="0" smtClean="0"/>
              <a:t>    pourquoi nous détournons ceux qui n’étaient pas prévus pour enseigner ou acquérir les langues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75908154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23196" cy="1143000"/>
          </a:xfrm>
        </p:spPr>
        <p:txBody>
          <a:bodyPr>
            <a:normAutofit/>
          </a:bodyPr>
          <a:lstStyle/>
          <a:p>
            <a:r>
              <a:rPr lang="fr-FR" sz="3200" dirty="0" smtClean="0"/>
              <a:t>Le point de vue du psycholinguiste – Jean Caron..</a:t>
            </a:r>
            <a:endParaRPr lang="fr-FR" sz="3200" dirty="0"/>
          </a:p>
        </p:txBody>
      </p:sp>
      <p:sp>
        <p:nvSpPr>
          <p:cNvPr id="3" name="Espace réservé du contenu 2"/>
          <p:cNvSpPr>
            <a:spLocks noGrp="1"/>
          </p:cNvSpPr>
          <p:nvPr>
            <p:ph idx="1"/>
          </p:nvPr>
        </p:nvSpPr>
        <p:spPr/>
        <p:txBody>
          <a:bodyPr/>
          <a:lstStyle/>
          <a:p>
            <a:pPr>
              <a:buNone/>
            </a:pPr>
            <a:r>
              <a:rPr lang="fr-FR" dirty="0" smtClean="0"/>
              <a:t>Différents niveaux de traitement </a:t>
            </a:r>
          </a:p>
          <a:p>
            <a:pPr>
              <a:buNone/>
            </a:pPr>
            <a:r>
              <a:rPr lang="fr-FR" dirty="0" smtClean="0"/>
              <a:t>               entre perception et compréhension :</a:t>
            </a:r>
          </a:p>
          <a:p>
            <a:r>
              <a:rPr lang="fr-FR" dirty="0" smtClean="0"/>
              <a:t>5 </a:t>
            </a:r>
            <a:r>
              <a:rPr lang="fr-FR" b="1" dirty="0" smtClean="0"/>
              <a:t>processeurs </a:t>
            </a:r>
            <a:r>
              <a:rPr lang="fr-FR" dirty="0" smtClean="0"/>
              <a:t>spécialisés : identification, organisation, signification, ancrage situationnel, intention du locuteur</a:t>
            </a:r>
          </a:p>
          <a:p>
            <a:r>
              <a:rPr lang="fr-FR" dirty="0" smtClean="0"/>
              <a:t>qui </a:t>
            </a:r>
            <a:r>
              <a:rPr lang="fr-FR" b="1" dirty="0" smtClean="0"/>
              <a:t>fonctionnent </a:t>
            </a:r>
            <a:r>
              <a:rPr lang="fr-FR" dirty="0" smtClean="0"/>
              <a:t>tantôt en séquentiel, tantôt en parallèle, ou de façon hiérarchique,</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94183617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Jean Caron .jpg"/>
          <p:cNvPicPr>
            <a:picLocks noGrp="1" noChangeAspect="1"/>
          </p:cNvPicPr>
          <p:nvPr>
            <p:ph idx="1"/>
          </p:nvPr>
        </p:nvPicPr>
        <p:blipFill>
          <a:blip r:embed="rId2"/>
          <a:srcRect l="-44528" r="-44528"/>
          <a:stretch>
            <a:fillRect/>
          </a:stretch>
        </p:blipFill>
        <p:spPr>
          <a:xfrm>
            <a:off x="457200" y="582613"/>
            <a:ext cx="8229600" cy="5543550"/>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81148401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 Expo orale  x 2 </a:t>
            </a:r>
            <a:endParaRPr lang="fr-FR" dirty="0"/>
          </a:p>
        </p:txBody>
      </p:sp>
      <p:pic>
        <p:nvPicPr>
          <p:cNvPr id="4" name="Espace réservé du contenu 3" descr="Max d'UV - copie.JPG"/>
          <p:cNvPicPr>
            <a:picLocks noGrp="1" noChangeAspect="1"/>
          </p:cNvPicPr>
          <p:nvPr>
            <p:ph idx="1"/>
          </p:nvPr>
        </p:nvPicPr>
        <p:blipFill>
          <a:blip r:embed="rId2">
            <a:extLst>
              <a:ext uri="{28A0092B-C50C-407E-A947-70E740481C1C}">
                <a14:useLocalDpi xmlns:a14="http://schemas.microsoft.com/office/drawing/2010/main" val="0"/>
              </a:ext>
            </a:extLst>
          </a:blip>
          <a:srcRect t="-29616" b="-29616"/>
          <a:stretch>
            <a:fillRect/>
          </a:stretch>
        </p:blipFill>
        <p:spPr>
          <a:xfrm>
            <a:off x="693057" y="960892"/>
            <a:ext cx="5892800" cy="3464748"/>
          </a:xfrm>
        </p:spPr>
      </p:pic>
      <p:pic>
        <p:nvPicPr>
          <p:cNvPr id="5" name="Image 4" descr="Max d'UV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519" y="4134138"/>
            <a:ext cx="6343281" cy="2342242"/>
          </a:xfrm>
          <a:prstGeom prst="rect">
            <a:avLst/>
          </a:prstGeom>
        </p:spPr>
      </p:pic>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4950999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749</TotalTime>
  <Words>2586</Words>
  <Application>Microsoft Macintosh PowerPoint</Application>
  <PresentationFormat>Présentation à l'écran (4:3)</PresentationFormat>
  <Paragraphs>465</Paragraphs>
  <Slides>92</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92</vt:i4>
      </vt:variant>
    </vt:vector>
  </HeadingPairs>
  <TitlesOfParts>
    <vt:vector size="94" baseType="lpstr">
      <vt:lpstr>Thème Office</vt:lpstr>
      <vt:lpstr>Document</vt:lpstr>
      <vt:lpstr>La compréhension de la langue orale</vt:lpstr>
      <vt:lpstr>Présentation PowerPoint</vt:lpstr>
      <vt:lpstr>Présentation PowerPoint</vt:lpstr>
      <vt:lpstr>Présentation PowerPoint</vt:lpstr>
      <vt:lpstr>Présentation PowerPoint</vt:lpstr>
      <vt:lpstr>.</vt:lpstr>
      <vt:lpstr>Le souhaitable deviendrait-il donc possible ?  </vt:lpstr>
      <vt:lpstr>Présentation PowerPoint</vt:lpstr>
      <vt:lpstr> Il est toujours temps de se demander pourquoi …  </vt:lpstr>
      <vt:lpstr>Présentation PowerPoint</vt:lpstr>
      <vt:lpstr>Le point de vue de la didactique des langues</vt:lpstr>
      <vt:lpstr>Le CRAPEL de Nancy (1980)</vt:lpstr>
      <vt:lpstr>Présentation PowerPoint</vt:lpstr>
      <vt:lpstr>Dans un second volet</vt:lpstr>
      <vt:lpstr>Vote cahier des charges</vt:lpstr>
      <vt:lpstr>Présentation PowerPoint</vt:lpstr>
      <vt:lpstr>Présentation PowerPoint</vt:lpstr>
      <vt:lpstr>Présentation PowerPoint</vt:lpstr>
      <vt:lpstr>Mon positionnement actuel </vt:lpstr>
      <vt:lpstr>Présentation PowerPoint</vt:lpstr>
      <vt:lpstr>« Au début .., </vt:lpstr>
      <vt:lpstr>Le détournement du baladeur</vt:lpstr>
      <vt:lpstr>Présentation PowerPoint</vt:lpstr>
      <vt:lpstr>Présentation PowerPoint</vt:lpstr>
      <vt:lpstr>L’outil intégré</vt:lpstr>
      <vt:lpstr>Présentation PowerPoint</vt:lpstr>
      <vt:lpstr>Présentation PowerPoint</vt:lpstr>
      <vt:lpstr>Présentation PowerPoint</vt:lpstr>
      <vt:lpstr>Présentation PowerPoint</vt:lpstr>
      <vt:lpstr>Présentation PowerPoint</vt:lpstr>
      <vt:lpstr>Didactique 1 : apprendre à apprendre</vt:lpstr>
      <vt:lpstr>Didactique 2 : apprentissage</vt:lpstr>
      <vt:lpstr>Didactique 3 :  procédure</vt:lpstr>
      <vt:lpstr>                 Didactique 4 – acquisition  - une information  ≠     une acquisition  - un document stocké    ≠   une connaissance  - la mise en mémoire d’un nouveau savoir dépend de son traitement et de sa « manipulation »  (concept d’Anderson)   consulter : Alain Lieury, psychologie cognitive (Rennes 2)  - la mémorisation est la trace d’une expérience  </vt:lpstr>
      <vt:lpstr>Didactique 5 : autonomisation</vt:lpstr>
      <vt:lpstr>Didactique 6:   le métacognitif</vt:lpstr>
      <vt:lpstr>Présentation PowerPoint</vt:lpstr>
      <vt:lpstr>Quelques convictions </vt:lpstr>
      <vt:lpstr>Présentation PowerPoint</vt:lpstr>
      <vt:lpstr>Les intentions initiales du baladeur</vt:lpstr>
      <vt:lpstr>Cyberlangues Artigues 2002</vt:lpstr>
      <vt:lpstr>La méthodologie ACADEME  est une approche cognitive de facilitation de l’écoute par :  </vt:lpstr>
      <vt:lpstr>Le numérique favorise  la comparaison</vt:lpstr>
      <vt:lpstr>Redondances &amp; manipulations</vt:lpstr>
      <vt:lpstr>Présentation PowerPoint</vt:lpstr>
      <vt:lpstr>Présentation PowerPoint</vt:lpstr>
      <vt:lpstr>La flexibilité cognitive   Progrès importants de flexibilité cognitive entre 3 et 5 ans.                Nicolas Chevalier et Agnès Blaye   - université de Provence   Théorie de la flexibilité cognitive de Spiro: certaines difficultés d'apprentissage sont dues à un trop grand cloisonnement des connaissances acquises initialement. En conséquence, la théorie encourage les systèmes d'enseignement permettant à l'élève d'explorer des associations multiples entre les éléments d'un domaine de connaissance.      António Moreira  La flexibilité est souvent étudiée, chez l’adulte, à travers le paradigme de task-switching ….   Jerôme Dinet, J-F Rouet  … Being able to form different representations of situations depending upon the task to be accomplished is important for transfer of learning and problem-solving.     M. Naveh-Benjamin                                                                 </vt:lpstr>
      <vt:lpstr>BA staff with a cross    </vt:lpstr>
      <vt:lpstr>La multifocalité </vt:lpstr>
      <vt:lpstr>Palette de périphrases</vt:lpstr>
      <vt:lpstr>La multifocalité existe en ligne allons-la repérer, et orchestrons son utilisation</vt:lpstr>
      <vt:lpstr>Microchips for dogs</vt:lpstr>
      <vt:lpstr>Disponible 6 autres jours en ligne après  le jeudi 7 fév 2013</vt:lpstr>
      <vt:lpstr>Fléchage « PINPOINT »</vt:lpstr>
      <vt:lpstr>Question d’actualité ….</vt:lpstr>
      <vt:lpstr>Présentation PowerPoint</vt:lpstr>
      <vt:lpstr>La redondance aussi à l’oral du Bac</vt:lpstr>
      <vt:lpstr>Nous partageons une conviction</vt:lpstr>
      <vt:lpstr>Every morning </vt:lpstr>
      <vt:lpstr>Présentation PowerPoint</vt:lpstr>
      <vt:lpstr>Présentation PowerPoint</vt:lpstr>
      <vt:lpstr>  l’anticipation; - hypothèses sémantiques &amp; lexicales - disponibilité pour le complémentaire, l’incongru,   - une meilleure réception des connecteurs -une reconnaissance des mots attendus                   dès la première syllabe accentuée (Segui)  = la compréhension facilitée, =&gt; un encouragement  (nous sommes en apprentissage, pas en test permanent)     </vt:lpstr>
      <vt:lpstr>Présentation PowerPoint</vt:lpstr>
      <vt:lpstr>Le processus Top-Down (descendant)</vt:lpstr>
      <vt:lpstr>Présentation PowerPoint</vt:lpstr>
      <vt:lpstr>Présentation PowerPoint</vt:lpstr>
      <vt:lpstr>Au début de cette semaine …</vt:lpstr>
      <vt:lpstr>Présentation PowerPoint</vt:lpstr>
      <vt:lpstr>Présentation PowerPoint</vt:lpstr>
      <vt:lpstr>                                                                               1,   2 </vt:lpstr>
      <vt:lpstr>Présentation PowerPoint</vt:lpstr>
      <vt:lpstr>Le blog « Strasbourg »</vt:lpstr>
      <vt:lpstr> L’aspect quantitatif en quelques chiffres</vt:lpstr>
      <vt:lpstr>Données quantitatives en LEA L1 (2007)</vt:lpstr>
      <vt:lpstr>Partir du connu (même partiel)</vt:lpstr>
      <vt:lpstr>Top-down </vt:lpstr>
      <vt:lpstr>Pussy Riot - AUDIOS - Aug 18 2012</vt:lpstr>
      <vt:lpstr>Présentation PowerPoint</vt:lpstr>
      <vt:lpstr>Gestes fondateurs et mondes en mouvement les 4 notions dans Pussy Riot </vt:lpstr>
      <vt:lpstr>Top-down (Nov 4th 2013)</vt:lpstr>
      <vt:lpstr>Présentation PowerPoint</vt:lpstr>
      <vt:lpstr>Présentation PowerPoint</vt:lpstr>
      <vt:lpstr>Radio 4 (Nov 4th) reporting  on The D Telegraph article </vt:lpstr>
      <vt:lpstr>Tâche complémentaire</vt:lpstr>
      <vt:lpstr>Rappel d’un consensus didactique inter-langues</vt:lpstr>
      <vt:lpstr>Compétences pour comprendre </vt:lpstr>
      <vt:lpstr>Les opérations en œuvre</vt:lpstr>
      <vt:lpstr>2 types d’opérations mobilisées </vt:lpstr>
      <vt:lpstr>Le point de vue du psycholinguiste – Jean Caron</vt:lpstr>
      <vt:lpstr>Le point de vue du psycholinguiste – Jean Caron..</vt:lpstr>
      <vt:lpstr>Présentation PowerPoint</vt:lpstr>
      <vt:lpstr>Objectif : Expo orale  x 2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Reims 7 Novembre 2013</dc:title>
  <dc:creator>jean sabiron Maison</dc:creator>
  <cp:lastModifiedBy>jean sabiron Maison</cp:lastModifiedBy>
  <cp:revision>86</cp:revision>
  <dcterms:created xsi:type="dcterms:W3CDTF">2013-11-04T13:28:16Z</dcterms:created>
  <dcterms:modified xsi:type="dcterms:W3CDTF">2014-01-09T14:37:18Z</dcterms:modified>
</cp:coreProperties>
</file>