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257" r:id="rId2"/>
    <p:sldId id="319" r:id="rId3"/>
    <p:sldId id="332" r:id="rId4"/>
    <p:sldId id="529" r:id="rId5"/>
    <p:sldId id="289" r:id="rId6"/>
    <p:sldId id="532" r:id="rId7"/>
    <p:sldId id="562" r:id="rId8"/>
    <p:sldId id="533" r:id="rId9"/>
    <p:sldId id="588" r:id="rId10"/>
    <p:sldId id="565" r:id="rId11"/>
    <p:sldId id="556" r:id="rId12"/>
    <p:sldId id="558" r:id="rId13"/>
    <p:sldId id="538" r:id="rId14"/>
    <p:sldId id="537" r:id="rId15"/>
    <p:sldId id="557" r:id="rId16"/>
    <p:sldId id="535" r:id="rId17"/>
    <p:sldId id="536" r:id="rId18"/>
    <p:sldId id="544" r:id="rId19"/>
    <p:sldId id="534" r:id="rId20"/>
    <p:sldId id="528" r:id="rId21"/>
    <p:sldId id="303" r:id="rId22"/>
    <p:sldId id="336" r:id="rId23"/>
    <p:sldId id="292" r:id="rId24"/>
    <p:sldId id="293" r:id="rId25"/>
    <p:sldId id="555" r:id="rId26"/>
    <p:sldId id="298" r:id="rId27"/>
    <p:sldId id="299" r:id="rId28"/>
    <p:sldId id="295" r:id="rId29"/>
    <p:sldId id="296" r:id="rId30"/>
    <p:sldId id="304" r:id="rId31"/>
    <p:sldId id="305" r:id="rId32"/>
    <p:sldId id="568" r:id="rId33"/>
    <p:sldId id="569" r:id="rId34"/>
    <p:sldId id="570" r:id="rId35"/>
    <p:sldId id="306" r:id="rId36"/>
    <p:sldId id="307" r:id="rId37"/>
    <p:sldId id="392" r:id="rId38"/>
    <p:sldId id="334" r:id="rId39"/>
    <p:sldId id="450" r:id="rId40"/>
    <p:sldId id="451" r:id="rId41"/>
    <p:sldId id="577" r:id="rId42"/>
    <p:sldId id="578" r:id="rId43"/>
    <p:sldId id="579" r:id="rId44"/>
    <p:sldId id="580" r:id="rId45"/>
    <p:sldId id="581" r:id="rId46"/>
    <p:sldId id="582" r:id="rId47"/>
    <p:sldId id="452" r:id="rId48"/>
    <p:sldId id="453" r:id="rId49"/>
    <p:sldId id="454" r:id="rId50"/>
    <p:sldId id="566" r:id="rId51"/>
    <p:sldId id="455" r:id="rId52"/>
    <p:sldId id="297" r:id="rId53"/>
    <p:sldId id="300" r:id="rId54"/>
    <p:sldId id="341" r:id="rId55"/>
    <p:sldId id="583" r:id="rId56"/>
    <p:sldId id="584" r:id="rId57"/>
    <p:sldId id="585" r:id="rId58"/>
    <p:sldId id="587" r:id="rId59"/>
    <p:sldId id="586" r:id="rId60"/>
    <p:sldId id="308" r:id="rId61"/>
    <p:sldId id="309" r:id="rId62"/>
    <p:sldId id="310" r:id="rId63"/>
    <p:sldId id="352" r:id="rId64"/>
    <p:sldId id="353" r:id="rId65"/>
    <p:sldId id="355" r:id="rId66"/>
    <p:sldId id="286" r:id="rId67"/>
    <p:sldId id="287" r:id="rId68"/>
    <p:sldId id="290" r:id="rId69"/>
    <p:sldId id="291" r:id="rId70"/>
    <p:sldId id="357" r:id="rId71"/>
    <p:sldId id="590" r:id="rId72"/>
    <p:sldId id="591" r:id="rId73"/>
    <p:sldId id="343" r:id="rId74"/>
    <p:sldId id="589" r:id="rId75"/>
    <p:sldId id="344" r:id="rId76"/>
    <p:sldId id="368" r:id="rId77"/>
    <p:sldId id="346" r:id="rId78"/>
    <p:sldId id="363" r:id="rId79"/>
    <p:sldId id="365" r:id="rId80"/>
    <p:sldId id="342" r:id="rId81"/>
    <p:sldId id="457" r:id="rId82"/>
    <p:sldId id="456" r:id="rId83"/>
    <p:sldId id="459" r:id="rId84"/>
    <p:sldId id="460" r:id="rId85"/>
    <p:sldId id="461" r:id="rId86"/>
    <p:sldId id="462" r:id="rId87"/>
    <p:sldId id="592" r:id="rId88"/>
    <p:sldId id="471" r:id="rId89"/>
    <p:sldId id="468" r:id="rId90"/>
    <p:sldId id="467" r:id="rId91"/>
    <p:sldId id="470" r:id="rId92"/>
    <p:sldId id="469" r:id="rId93"/>
    <p:sldId id="472" r:id="rId94"/>
    <p:sldId id="485" r:id="rId95"/>
    <p:sldId id="486" r:id="rId96"/>
    <p:sldId id="487" r:id="rId97"/>
    <p:sldId id="488" r:id="rId98"/>
    <p:sldId id="489" r:id="rId99"/>
    <p:sldId id="490" r:id="rId100"/>
    <p:sldId id="491" r:id="rId101"/>
    <p:sldId id="492" r:id="rId102"/>
    <p:sldId id="493" r:id="rId103"/>
    <p:sldId id="500" r:id="rId104"/>
    <p:sldId id="501" r:id="rId105"/>
    <p:sldId id="503" r:id="rId106"/>
    <p:sldId id="505" r:id="rId107"/>
    <p:sldId id="360" r:id="rId108"/>
    <p:sldId id="361" r:id="rId109"/>
    <p:sldId id="362" r:id="rId110"/>
    <p:sldId id="506" r:id="rId111"/>
    <p:sldId id="507" r:id="rId112"/>
    <p:sldId id="508" r:id="rId113"/>
    <p:sldId id="509" r:id="rId114"/>
    <p:sldId id="510" r:id="rId115"/>
    <p:sldId id="320" r:id="rId116"/>
    <p:sldId id="321" r:id="rId117"/>
    <p:sldId id="564" r:id="rId118"/>
    <p:sldId id="512" r:id="rId119"/>
    <p:sldId id="513" r:id="rId120"/>
    <p:sldId id="313" r:id="rId1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-80" y="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3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handoutMaster" Target="handoutMasters/handoutMaster1.xml"/><Relationship Id="rId124" Type="http://schemas.openxmlformats.org/officeDocument/2006/relationships/printerSettings" Target="printerSettings/printerSettings1.bin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52CBB-1106-AC41-819E-D93ECB0917F1}" type="datetimeFigureOut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B9CEB-2988-FD4D-A984-0E7D2BE65D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63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54F9-926B-134A-BCAC-48B5B8830DDA}" type="datetimeFigureOut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A5B5-238E-7042-9CFB-3762A9AC579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068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6CC5A-9290-4A4B-AABD-0848B008DA95}" type="slidenum">
              <a:rPr lang="fr-FR"/>
              <a:pPr/>
              <a:t>10</a:t>
            </a:fld>
            <a:endParaRPr lang="fr-FR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4B3CD-E473-0B4B-ACBF-C75838883DBA}" type="slidenum">
              <a:rPr lang="fr-FR"/>
              <a:pPr/>
              <a:t>100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FEF91-5D30-1642-90BD-D6090C1122CB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7A5B5-238E-7042-9CFB-3762A9AC579A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822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6CC5A-9290-4A4B-AABD-0848B008DA95}" type="slidenum">
              <a:rPr lang="fr-FR"/>
              <a:pPr/>
              <a:t>70</a:t>
            </a:fld>
            <a:endParaRPr lang="fr-FR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E8071-6228-8F4E-AEE1-E63D08423803}" type="slidenum">
              <a:rPr lang="fr-FR"/>
              <a:pPr/>
              <a:t>89</a:t>
            </a:fld>
            <a:endParaRPr lang="fr-FR"/>
          </a:p>
        </p:txBody>
      </p:sp>
      <p:sp>
        <p:nvSpPr>
          <p:cNvPr id="214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36BEB-C647-7F48-AB84-E7AE7AFE8DAB}" type="slidenum">
              <a:rPr lang="fr-FR"/>
              <a:pPr/>
              <a:t>91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964FE-3E24-D94A-8C78-DACDD9F60D1B}" type="slidenum">
              <a:rPr lang="fr-FR"/>
              <a:pPr/>
              <a:t>97</a:t>
            </a:fld>
            <a:endParaRPr lang="fr-FR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B7DC5-37A7-5342-BA2E-23C6CDE64290}" type="slidenum">
              <a:rPr lang="fr-FR"/>
              <a:pPr/>
              <a:t>98</a:t>
            </a:fld>
            <a:endParaRPr 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7F59A-663C-AD4D-95EB-8268AEF8E320}" type="slidenum">
              <a:rPr lang="fr-FR"/>
              <a:pPr/>
              <a:t>99</a:t>
            </a:fld>
            <a:endParaRPr lang="fr-FR"/>
          </a:p>
        </p:txBody>
      </p:sp>
      <p:sp>
        <p:nvSpPr>
          <p:cNvPr id="194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79C9-61FD-ED41-BC05-74D59D7FD040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53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AC29-9A79-F44E-8FD2-90CFA2547E1E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24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0786-D310-6943-B97F-B5D0FA29DF29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3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8292-8FA9-E943-A49D-8B95CDC6CEF5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46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8F62-D6A7-9145-961A-EA9024CE5203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96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48C4-ED31-7740-A062-F698DEE4A0EE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65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52B5-22D0-6A49-AF1E-90996A9CE5A8}" type="datetime1">
              <a:rPr lang="fr-FR" smtClean="0"/>
              <a:t>09/01/14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70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DE56-8DB5-3E47-A0F3-737902CD0F85}" type="datetime1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8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32B-B6A4-1040-BD2D-0325237E7796}" type="datetime1">
              <a:rPr lang="fr-FR" smtClean="0"/>
              <a:t>09/01/14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0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1DF-A6C5-B745-96D5-EF113DE305E8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6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0B31-E117-8A4F-AA16-C5E9D7FD8F1E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91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3D21F-02F4-B54D-84CD-BD997A51381C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11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bc.co.uk/news/uk-england-wiltshire-24582739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sabironlangues.typepad.fr/files/the-violin-of-the-titanic-ss-20.mp3" TargetMode="External"/><Relationship Id="rId5" Type="http://schemas.openxmlformats.org/officeDocument/2006/relationships/hyperlink" Target="http://sabironlangues.typepad.fr/files/titanic-violin-to-be-auctioned-.mp3" TargetMode="External"/><Relationship Id="rId6" Type="http://schemas.openxmlformats.org/officeDocument/2006/relationships/hyperlink" Target="http://sabironlangues.typepad.fr/files/titanic-violin-sold-video.mp3" TargetMode="External"/><Relationship Id="rId7" Type="http://schemas.openxmlformats.org/officeDocument/2006/relationships/hyperlink" Target="http://sabironlangues.typepad.fr/files/violin-sold-h1-r-intvw.mp3" TargetMode="External"/><Relationship Id="rId8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tiff"/><Relationship Id="rId5" Type="http://schemas.openxmlformats.org/officeDocument/2006/relationships/image" Target="../media/image2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file://localhost/Users/jeansabiron/Desktop/docs%20de%CC%81ja%CC%80%20en%20PPT%20/Pakistani%20Girl%20-%20copie/Pakistani%20Girl%20SS%2020%20+%20Split.mp3" TargetMode="External"/><Relationship Id="rId4" Type="http://schemas.openxmlformats.org/officeDocument/2006/relationships/audio" Target="file://localhost/Users/jeansabiron/Desktop/docs%20de%CC%81ja%CC%80%20en%20PPT%20/Pakistani%20Girl%20-%20copie/Pakistani%20Girl%20SS%2020%20+%20Split.mp3" TargetMode="External"/><Relationship Id="rId5" Type="http://schemas.microsoft.com/office/2007/relationships/media" Target="file://localhost/Users/jeansabiron/Desktop/docs%20de%CC%81ja%CC%80%20en%20PPT%20/Pakistani%20Girl%20-%20copie/Pakistan%20Girl%20SS%2020%20+%20report%20(EVA%20-%20Fomation).mp3" TargetMode="External"/><Relationship Id="rId6" Type="http://schemas.openxmlformats.org/officeDocument/2006/relationships/audio" Target="file://localhost/Users/jeansabiron/Desktop/docs%20de%CC%81ja%CC%80%20en%20PPT%20/Pakistani%20Girl%20-%20copie/Pakistan%20Girl%20SS%2020%20+%20report%20(EVA%20-%20Fomation).mp3" TargetMode="External"/><Relationship Id="rId7" Type="http://schemas.microsoft.com/office/2007/relationships/media" Target="file://localhost/Users/jeansabiron/Desktop/docs%20de%CC%81ja%CC%80%20en%20PPT%20/Pakistani%20Girl%20-%20copie/Pakistani%20Girl%20report%201'22%20'evaluation.mp3" TargetMode="External"/><Relationship Id="rId8" Type="http://schemas.openxmlformats.org/officeDocument/2006/relationships/audio" Target="file://localhost/Users/jeansabiron/Desktop/docs%20de%CC%81ja%CC%80%20en%20PPT%20/Pakistani%20Girl%20-%20copie/Pakistani%20Girl%20report%201'22%20'evaluation.mp3" TargetMode="Externa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1" Type="http://schemas.microsoft.com/office/2007/relationships/media" Target="file://localhost/Users/jeansabiron/Desktop/docs%20de%CC%81ja%CC%80%20en%20PPT%20/Pakistani%20Girl%20-%20copie/Pakistan%20girl%20campaigner%20SS%2025%20***.mp3" TargetMode="External"/><Relationship Id="rId2" Type="http://schemas.openxmlformats.org/officeDocument/2006/relationships/audio" Target="file://localhost/Users/jeansabiron/Desktop/docs%20de%CC%81ja%CC%80%20en%20PPT%20/Pakistani%20Girl%20-%20copie/Pakistan%20girl%20campaigner%20SS%2025%20***.mp3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: Expo orale  x 2 </a:t>
            </a:r>
            <a:endParaRPr lang="fr-FR" dirty="0"/>
          </a:p>
        </p:txBody>
      </p:sp>
      <p:pic>
        <p:nvPicPr>
          <p:cNvPr id="4" name="Espace réservé du contenu 3" descr="Max d'UV - cop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16" b="-29616"/>
          <a:stretch>
            <a:fillRect/>
          </a:stretch>
        </p:blipFill>
        <p:spPr>
          <a:xfrm>
            <a:off x="693057" y="960892"/>
            <a:ext cx="5892800" cy="3464748"/>
          </a:xfrm>
        </p:spPr>
      </p:pic>
      <p:pic>
        <p:nvPicPr>
          <p:cNvPr id="5" name="Image 4" descr="Max d'UV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19" y="4134138"/>
            <a:ext cx="6343281" cy="234224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09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2863" y="1192131"/>
            <a:ext cx="5940425" cy="4581467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4614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"/>
            <a:ext cx="6400800" cy="5105400"/>
          </a:xfrm>
        </p:spPr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14341" name="Picture 4" descr="tiss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62263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08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Herméneutique et déictique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algn="just"/>
            <a:r>
              <a:rPr lang="fr-FR" sz="2400" i="1" dirty="0" smtClean="0"/>
              <a:t>du gr. «qui concerne l'interprétation, propre à faire comprendre », « l'art d'interpréter »</a:t>
            </a:r>
          </a:p>
          <a:p>
            <a:pPr algn="just"/>
            <a:endParaRPr lang="fr-FR" sz="2400" i="1" dirty="0" smtClean="0"/>
          </a:p>
          <a:p>
            <a:pPr algn="just"/>
            <a:r>
              <a:rPr lang="fr-FR" sz="2400" i="1" dirty="0" smtClean="0"/>
              <a:t> Théorie, science de l'interprétation des signes, de leur valeur symbolique. Appelons herméneutique l'ensemble des connaissances et des techniques qui permettent de faire parler les signes et de découvrir leur sens</a:t>
            </a:r>
          </a:p>
          <a:p>
            <a:pPr>
              <a:buNone/>
            </a:pPr>
            <a:r>
              <a:rPr lang="fr-FR" sz="2400" i="1" dirty="0" smtClean="0"/>
              <a:t>                                                                             M. FOUCAULT 1966</a:t>
            </a:r>
          </a:p>
          <a:p>
            <a:r>
              <a:rPr lang="fr-FR" sz="2400" dirty="0" smtClean="0">
                <a:latin typeface="Trebuchet MS" pitchFamily="-112" charset="0"/>
              </a:rPr>
              <a:t>Comprendre = </a:t>
            </a:r>
            <a:r>
              <a:rPr lang="fr-FR" sz="2400" i="1" dirty="0" smtClean="0">
                <a:latin typeface="Trebuchet MS" pitchFamily="-112" charset="0"/>
              </a:rPr>
              <a:t>identifier un contenu informationnel &amp; la situation d’énonciation</a:t>
            </a:r>
            <a:r>
              <a:rPr lang="fr-FR" sz="2400" dirty="0" smtClean="0">
                <a:latin typeface="Trebuchet MS" pitchFamily="-112" charset="0"/>
              </a:rPr>
              <a:t>                        J. Caron </a:t>
            </a:r>
            <a:endParaRPr lang="fr-FR" sz="2400" dirty="0" smtClean="0">
              <a:latin typeface="Times New Roman" pitchFamily="-112" charset="0"/>
            </a:endParaRPr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2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blog: outil de fléchage et de 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6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blog, outil de formation continuée, … des formateurs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46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cohérence locale,  temporaire, plurielle</a:t>
            </a:r>
            <a:endParaRPr lang="fr-FR" dirty="0"/>
          </a:p>
        </p:txBody>
      </p:sp>
      <p:pic>
        <p:nvPicPr>
          <p:cNvPr id="5" name="Espace réservé du contenu 4" descr="puzzle_coheren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151" r="-21151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2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ycles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7372" b="-27372"/>
          <a:stretch>
            <a:fillRect/>
          </a:stretch>
        </p:blipFill>
        <p:spPr>
          <a:xfrm>
            <a:off x="457200" y="0"/>
            <a:ext cx="5234307" cy="2878667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7" name="Image 6" descr="Cycle de vie du produit industri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4" y="2878667"/>
            <a:ext cx="3365500" cy="3197225"/>
          </a:xfrm>
          <a:prstGeom prst="rect">
            <a:avLst/>
          </a:prstGeom>
        </p:spPr>
      </p:pic>
      <p:pic>
        <p:nvPicPr>
          <p:cNvPr id="8" name="Image 7" descr="intégr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1543050"/>
            <a:ext cx="3213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durée pour quelle tâches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1h </a:t>
            </a:r>
            <a:r>
              <a:rPr lang="fr-FR" dirty="0" err="1" smtClean="0"/>
              <a:t>présentielle</a:t>
            </a:r>
            <a:r>
              <a:rPr lang="fr-FR" dirty="0" smtClean="0"/>
              <a:t> = 3 x 20’, … soit 3 x 15’</a:t>
            </a:r>
          </a:p>
          <a:p>
            <a:r>
              <a:rPr lang="fr-FR" dirty="0" smtClean="0"/>
              <a:t>100 h/ an de </a:t>
            </a:r>
            <a:r>
              <a:rPr lang="fr-FR" dirty="0" err="1" smtClean="0"/>
              <a:t>comp</a:t>
            </a:r>
            <a:r>
              <a:rPr lang="fr-FR" dirty="0" smtClean="0"/>
              <a:t> orale = 10h initiales très structurées , de « savoir apprendre », puis séances de manipulation, puis de tâches, et 10h/an d’évaluation individuelle</a:t>
            </a:r>
          </a:p>
          <a:p>
            <a:r>
              <a:rPr lang="fr-FR" dirty="0" smtClean="0"/>
              <a:t>Sur 100h / an : 50h </a:t>
            </a:r>
            <a:r>
              <a:rPr lang="fr-FR" dirty="0" err="1" smtClean="0"/>
              <a:t>présentielles</a:t>
            </a:r>
            <a:r>
              <a:rPr lang="fr-FR" dirty="0" smtClean="0"/>
              <a:t>, + 50h en écoute externalisée dont </a:t>
            </a:r>
          </a:p>
          <a:p>
            <a:pPr lvl="1"/>
            <a:r>
              <a:rPr lang="fr-FR" dirty="0" smtClean="0"/>
              <a:t>1 fiche plateforme/ </a:t>
            </a:r>
            <a:r>
              <a:rPr lang="fr-FR" dirty="0" err="1" smtClean="0"/>
              <a:t>sem</a:t>
            </a:r>
            <a:r>
              <a:rPr lang="fr-FR" dirty="0" smtClean="0"/>
              <a:t> (</a:t>
            </a:r>
            <a:r>
              <a:rPr lang="fr-FR" dirty="0" err="1" smtClean="0"/>
              <a:t>moy</a:t>
            </a:r>
            <a:r>
              <a:rPr lang="fr-FR" dirty="0" smtClean="0"/>
              <a:t> 45’)</a:t>
            </a:r>
          </a:p>
          <a:p>
            <a:pPr lvl="1"/>
            <a:r>
              <a:rPr lang="fr-FR" dirty="0" smtClean="0"/>
              <a:t>À partir du BLOG: 2 x 10’ de tâches guidées à distance / </a:t>
            </a:r>
            <a:r>
              <a:rPr lang="fr-FR" dirty="0" err="1" smtClean="0"/>
              <a:t>sem</a:t>
            </a:r>
            <a:r>
              <a:rPr lang="fr-FR" dirty="0" smtClean="0"/>
              <a:t> (1 tâche de </a:t>
            </a:r>
            <a:r>
              <a:rPr lang="fr-FR" dirty="0" err="1" smtClean="0"/>
              <a:t>comp</a:t>
            </a:r>
            <a:r>
              <a:rPr lang="fr-FR" dirty="0" smtClean="0"/>
              <a:t> audio de 1’ 15, + 1 </a:t>
            </a:r>
            <a:r>
              <a:rPr lang="fr-FR" dirty="0" err="1" smtClean="0"/>
              <a:t>comp</a:t>
            </a:r>
            <a:r>
              <a:rPr lang="fr-FR" dirty="0" smtClean="0"/>
              <a:t> écrite de 1400 caractères)</a:t>
            </a:r>
          </a:p>
          <a:p>
            <a:r>
              <a:rPr lang="fr-FR" dirty="0" smtClean="0"/>
              <a:t>2 productions écrites hebdo de … </a:t>
            </a:r>
            <a:r>
              <a:rPr lang="fr-FR" u="sng" dirty="0" smtClean="0"/>
              <a:t>140</a:t>
            </a:r>
            <a:r>
              <a:rPr lang="fr-FR" dirty="0" smtClean="0"/>
              <a:t> caractères, envoyées par mail.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64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Combinatoire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484320" cy="470852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… de séquences, de progressions, dans le respect des </a:t>
            </a:r>
            <a:r>
              <a:rPr lang="fr-FR" i="1" dirty="0" smtClean="0">
                <a:solidFill>
                  <a:srgbClr val="FF0000"/>
                </a:solidFill>
              </a:rPr>
              <a:t>instructions et des programmes officiels</a:t>
            </a:r>
            <a:r>
              <a:rPr lang="fr-FR" dirty="0" smtClean="0"/>
              <a:t>, avec la présence sécurisante du </a:t>
            </a:r>
            <a:r>
              <a:rPr lang="fr-FR" dirty="0" err="1" smtClean="0"/>
              <a:t>manuel-référent</a:t>
            </a:r>
            <a:r>
              <a:rPr lang="fr-FR" dirty="0" smtClean="0"/>
              <a:t> , ….</a:t>
            </a:r>
          </a:p>
          <a:p>
            <a:r>
              <a:rPr lang="fr-FR" dirty="0" smtClean="0"/>
              <a:t>d’activités ponctuelles, de </a:t>
            </a:r>
            <a:r>
              <a:rPr lang="fr-FR" dirty="0" smtClean="0">
                <a:solidFill>
                  <a:srgbClr val="FF0000"/>
                </a:solidFill>
              </a:rPr>
              <a:t>ruptures</a:t>
            </a:r>
            <a:r>
              <a:rPr lang="fr-FR" dirty="0" smtClean="0"/>
              <a:t>, d’imprévus, d’actualité </a:t>
            </a:r>
            <a:r>
              <a:rPr lang="fr-FR" sz="2000" dirty="0" smtClean="0"/>
              <a:t>(si possible optimiste) </a:t>
            </a:r>
            <a:r>
              <a:rPr lang="fr-FR" dirty="0" smtClean="0"/>
              <a:t>….</a:t>
            </a:r>
          </a:p>
          <a:p>
            <a:r>
              <a:rPr lang="fr-FR" dirty="0" smtClean="0"/>
              <a:t>et …. de tâches </a:t>
            </a:r>
            <a:r>
              <a:rPr lang="fr-FR" dirty="0" smtClean="0">
                <a:solidFill>
                  <a:srgbClr val="FF0000"/>
                </a:solidFill>
              </a:rPr>
              <a:t>A DISTANCE </a:t>
            </a:r>
            <a:r>
              <a:rPr lang="fr-FR" dirty="0" smtClean="0"/>
              <a:t>que nous fléchons, guidons, … et évaluons </a:t>
            </a:r>
          </a:p>
          <a:p>
            <a:r>
              <a:rPr lang="fr-FR" dirty="0" smtClean="0"/>
              <a:t>Nous pouvons </a:t>
            </a:r>
            <a:r>
              <a:rPr lang="fr-FR" dirty="0" smtClean="0">
                <a:solidFill>
                  <a:srgbClr val="FF0000"/>
                </a:solidFill>
              </a:rPr>
              <a:t>DOUBLER</a:t>
            </a:r>
            <a:r>
              <a:rPr lang="fr-FR" dirty="0" smtClean="0"/>
              <a:t> l’exposition à la langue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95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Nous n’avons jamais eu autant de chances d’aider au perfectionnement de la CO, </a:t>
            </a:r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( </a:t>
            </a:r>
            <a:r>
              <a:rPr lang="fr-FR" sz="1800" dirty="0" smtClean="0"/>
              <a:t>qui à partir de ce stage, </a:t>
            </a:r>
          </a:p>
          <a:p>
            <a:pPr>
              <a:buNone/>
            </a:pPr>
            <a:r>
              <a:rPr lang="fr-FR" sz="1800" dirty="0" smtClean="0"/>
              <a:t>                ne sera plus la « compétence oubliée »</a:t>
            </a:r>
            <a:r>
              <a:rPr lang="fr-FR" dirty="0" smtClean="0"/>
              <a:t>)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67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Lucida Calligraphy"/>
                <a:cs typeface="Lucida Calligraphy"/>
              </a:rPr>
              <a:t>Même avec la technique, notre métier reste un ART </a:t>
            </a:r>
            <a:endParaRPr lang="fr-FR" dirty="0">
              <a:latin typeface="Lucida Calligraphy"/>
              <a:cs typeface="Lucida Calligraphy"/>
            </a:endParaRPr>
          </a:p>
        </p:txBody>
      </p:sp>
      <p:pic>
        <p:nvPicPr>
          <p:cNvPr id="4" name="Espace réservé du contenu 3" descr="cons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434" r="-21434"/>
          <a:stretch>
            <a:fillRect/>
          </a:stretch>
        </p:blipFill>
        <p:spPr>
          <a:xfrm>
            <a:off x="651581" y="1781455"/>
            <a:ext cx="3734707" cy="2053945"/>
          </a:xfrm>
        </p:spPr>
      </p:pic>
      <p:pic>
        <p:nvPicPr>
          <p:cNvPr id="5" name="Imag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37" y="3553565"/>
            <a:ext cx="3743067" cy="251400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02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i="1" dirty="0" smtClean="0"/>
              <a:t>« On </a:t>
            </a:r>
            <a:r>
              <a:rPr lang="fr-FR" sz="3200" i="1" dirty="0" err="1" smtClean="0"/>
              <a:t>this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day</a:t>
            </a:r>
            <a:r>
              <a:rPr lang="fr-FR" sz="3200" i="1" dirty="0" smtClean="0"/>
              <a:t> … »   </a:t>
            </a:r>
            <a:r>
              <a:rPr lang="fr-FR" dirty="0" smtClean="0"/>
              <a:t>10 </a:t>
            </a:r>
            <a:r>
              <a:rPr lang="fr-FR" dirty="0" err="1" smtClean="0"/>
              <a:t>ways</a:t>
            </a:r>
            <a:r>
              <a:rPr lang="fr-FR" dirty="0" smtClean="0"/>
              <a:t> of </a:t>
            </a:r>
            <a:r>
              <a:rPr lang="fr-FR" dirty="0" err="1" smtClean="0"/>
              <a:t>saying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9  Earlier years news MONTAGE ***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300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738" r="-19738"/>
          <a:stretch>
            <a:fillRect/>
          </a:stretch>
        </p:blipFill>
        <p:spPr>
          <a:xfrm>
            <a:off x="1185333" y="738187"/>
            <a:ext cx="8229600" cy="56181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29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onductor's roles 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411" r="-8411"/>
          <a:stretch>
            <a:fillRect/>
          </a:stretch>
        </p:blipFill>
        <p:spPr>
          <a:xfrm>
            <a:off x="372533" y="253471"/>
            <a:ext cx="3589867" cy="2458339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6" name="Image 5" descr="director 1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7" y="524405"/>
            <a:ext cx="3213100" cy="2527300"/>
          </a:xfrm>
          <a:prstGeom prst="rect">
            <a:avLst/>
          </a:prstGeom>
        </p:spPr>
      </p:pic>
      <p:pic>
        <p:nvPicPr>
          <p:cNvPr id="7" name="Image 6" descr="conductor multitask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64" y="3308361"/>
            <a:ext cx="4811713" cy="30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onsole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0" y="838199"/>
            <a:ext cx="4141259" cy="227753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6" name="Image 5" descr="cons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510" y="2696155"/>
            <a:ext cx="5484579" cy="36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9600" b="1" dirty="0" smtClean="0">
                <a:solidFill>
                  <a:srgbClr val="953735"/>
                </a:solidFill>
              </a:rPr>
              <a:t>             </a:t>
            </a:r>
          </a:p>
          <a:p>
            <a:pPr>
              <a:buNone/>
            </a:pPr>
            <a:r>
              <a:rPr lang="fr-FR" sz="9600" b="1" dirty="0" smtClean="0">
                <a:solidFill>
                  <a:srgbClr val="953735"/>
                </a:solidFill>
              </a:rPr>
              <a:t>                </a:t>
            </a:r>
            <a:r>
              <a:rPr lang="fr-FR" sz="9600" b="1" dirty="0" smtClean="0">
                <a:solidFill>
                  <a:srgbClr val="953735"/>
                </a:solidFill>
                <a:latin typeface="Arial Black"/>
                <a:cs typeface="Arial Black"/>
              </a:rPr>
              <a:t>!</a:t>
            </a:r>
            <a:r>
              <a:rPr lang="fr-FR" sz="9600" dirty="0" smtClean="0"/>
              <a:t> </a:t>
            </a:r>
            <a:endParaRPr lang="fr-FR" sz="9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08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erry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899" r="-47899"/>
          <a:stretch>
            <a:fillRect/>
          </a:stretch>
        </p:blipFill>
        <p:spPr>
          <a:xfrm>
            <a:off x="457199" y="609600"/>
            <a:ext cx="8914931" cy="5975962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54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Notre mission générale de formateur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82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orn not down loaded - copi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0" r="-16210"/>
          <a:stretch>
            <a:fillRect/>
          </a:stretch>
        </p:blipFill>
        <p:spPr>
          <a:xfrm>
            <a:off x="-365471" y="1193800"/>
            <a:ext cx="9906693" cy="54483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30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J’allais oublier …. !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message de progrès ou d’espoir par quinzaine; </a:t>
            </a:r>
          </a:p>
          <a:p>
            <a:r>
              <a:rPr lang="fr-FR" dirty="0" smtClean="0"/>
              <a:t>Nous sommes aussi Professeur d’ESPERANCES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8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rt dynamiqu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3333" y="457200"/>
            <a:ext cx="12842904" cy="64008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9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elieve-in-yourself-together-we-can-do-it - cop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044" r="-58044"/>
          <a:stretch>
            <a:fillRect/>
          </a:stretch>
        </p:blipFill>
        <p:spPr>
          <a:xfrm>
            <a:off x="0" y="1151468"/>
            <a:ext cx="8686800" cy="494083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35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français parlant anglais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EDF boss in the UK             </a:t>
            </a:r>
          </a:p>
          <a:p>
            <a:pPr marL="0" indent="0">
              <a:buNone/>
            </a:pPr>
            <a:r>
              <a:rPr lang="fr-FR" dirty="0" smtClean="0"/>
              <a:t>            </a:t>
            </a:r>
          </a:p>
          <a:p>
            <a:r>
              <a:rPr lang="fr-FR" dirty="0" smtClean="0"/>
              <a:t>Michel Barnier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9 EDF boss speaking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8358" y="2006600"/>
            <a:ext cx="812800" cy="812800"/>
          </a:xfrm>
          <a:prstGeom prst="rect">
            <a:avLst/>
          </a:prstGeom>
        </p:spPr>
      </p:pic>
      <p:pic>
        <p:nvPicPr>
          <p:cNvPr id="6" name="9 EDF boss speaking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429" y="3223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2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</a:t>
            </a:r>
            <a:r>
              <a:rPr lang="fr-FR" dirty="0" err="1" smtClean="0"/>
              <a:t>power-point</a:t>
            </a:r>
            <a:r>
              <a:rPr lang="fr-FR" dirty="0" smtClean="0"/>
              <a:t> se trouve …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600200"/>
            <a:ext cx="9275499" cy="4525963"/>
          </a:xfrm>
        </p:spPr>
        <p:txBody>
          <a:bodyPr/>
          <a:lstStyle/>
          <a:p>
            <a:r>
              <a:rPr lang="fr-FR" dirty="0" smtClean="0"/>
              <a:t>Aussi sur le blog spécifique: 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sz="4000" dirty="0"/>
              <a:t>http://</a:t>
            </a:r>
            <a:r>
              <a:rPr lang="fr-FR" sz="4000" dirty="0" err="1"/>
              <a:t>sabironlangues.typepad.fr</a:t>
            </a:r>
            <a:r>
              <a:rPr lang="fr-FR" sz="4000" dirty="0"/>
              <a:t>/stras/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7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i="1" dirty="0" smtClean="0"/>
              <a:t>« Les filtres distribués » </a:t>
            </a:r>
            <a:endParaRPr lang="fr-FR" sz="40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sz="2400" dirty="0" smtClean="0"/>
              <a:t>Répartition des  </a:t>
            </a:r>
            <a:r>
              <a:rPr lang="fr-FR" sz="2400" i="1" dirty="0" smtClean="0"/>
              <a:t>WH questions</a:t>
            </a:r>
            <a:r>
              <a:rPr lang="fr-FR" sz="2400" dirty="0" smtClean="0"/>
              <a:t> dans un groupe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Puis mise en commun par sous-groupe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« Confrontation » …. pacifique si possible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Désaccord ? Tant mieux ! 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Car </a:t>
            </a:r>
            <a:r>
              <a:rPr lang="fr-FR" sz="2400" dirty="0" err="1" smtClean="0"/>
              <a:t>Ré-écoute</a:t>
            </a:r>
            <a:r>
              <a:rPr lang="fr-FR" sz="2400" dirty="0" smtClean="0"/>
              <a:t> essentielle pour … </a:t>
            </a:r>
            <a:r>
              <a:rPr lang="fr-FR" sz="1800" dirty="0" smtClean="0"/>
              <a:t>l’amour propre . !  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15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 ja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3294912" y="2379134"/>
            <a:ext cx="6465911" cy="3556002"/>
          </a:xfrm>
        </p:spPr>
      </p:pic>
      <p:pic>
        <p:nvPicPr>
          <p:cNvPr id="5" name="Image 4" descr="Y jac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04" y="842960"/>
            <a:ext cx="3051175" cy="305117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1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temps du bilan et du récit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Berlusconi      </a:t>
            </a:r>
          </a:p>
          <a:p>
            <a:endParaRPr lang="fr-FR" dirty="0" smtClean="0"/>
          </a:p>
          <a:p>
            <a:r>
              <a:rPr lang="fr-FR" dirty="0" smtClean="0"/>
              <a:t>et =&gt;     en montage évaluation :   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À verser dans la banque sonore de la classe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6" name="11 Berlusconi expelled (TENSES, VERBS)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2433" y="1600200"/>
            <a:ext cx="812800" cy="812800"/>
          </a:xfrm>
          <a:prstGeom prst="rect">
            <a:avLst/>
          </a:prstGeom>
        </p:spPr>
      </p:pic>
      <p:pic>
        <p:nvPicPr>
          <p:cNvPr id="7" name="11B  Bilans &amp; passé - montage 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607" y="27403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montages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Headline 1, headline 2 ,  report 1,  report 2 </a:t>
            </a:r>
          </a:p>
          <a:p>
            <a:pPr marL="0" indent="0">
              <a:buNone/>
            </a:pPr>
            <a:r>
              <a:rPr lang="fr-FR" dirty="0" smtClean="0"/>
              <a:t>              (Interview ?)          </a:t>
            </a:r>
          </a:p>
          <a:p>
            <a:endParaRPr lang="fr-FR" dirty="0"/>
          </a:p>
          <a:p>
            <a:r>
              <a:rPr lang="fr-FR" dirty="0" smtClean="0"/>
              <a:t>      </a:t>
            </a:r>
            <a:r>
              <a:rPr lang="fr-FR" b="1" dirty="0" smtClean="0">
                <a:solidFill>
                  <a:srgbClr val="FF0000"/>
                </a:solidFill>
              </a:rPr>
              <a:t>    H1, H2, R,  R  </a:t>
            </a:r>
          </a:p>
          <a:p>
            <a:endParaRPr lang="fr-FR" dirty="0"/>
          </a:p>
          <a:p>
            <a:r>
              <a:rPr lang="fr-FR" dirty="0" err="1" smtClean="0"/>
              <a:t>Arrafat</a:t>
            </a:r>
            <a:r>
              <a:rPr lang="fr-FR" dirty="0" smtClean="0"/>
              <a:t>                           </a:t>
            </a:r>
          </a:p>
          <a:p>
            <a:pPr marL="0" indent="0">
              <a:buNone/>
            </a:pPr>
            <a:r>
              <a:rPr lang="fr-FR" dirty="0" smtClean="0"/>
              <a:t>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6" name="12 Arrafat poisoned ? H1, H2, SS Montage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6187" y="4613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SPLIT : les versions éclatées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Silence de 2’’ après chaque unité de sens </a:t>
            </a:r>
          </a:p>
          <a:p>
            <a:r>
              <a:rPr lang="fr-FR" sz="2400" dirty="0" smtClean="0"/>
              <a:t>Pour comprendre, redire mentalement, et répéter (bruyamment)  exagérer l’accentuation, la diphtongue, l’intonation , …</a:t>
            </a:r>
          </a:p>
          <a:p>
            <a:r>
              <a:rPr lang="fr-FR" sz="2400" dirty="0" smtClean="0"/>
              <a:t>Seul ou à 2 </a:t>
            </a:r>
          </a:p>
          <a:p>
            <a:endParaRPr lang="fr-FR" sz="2400" dirty="0" smtClean="0"/>
          </a:p>
          <a:p>
            <a:r>
              <a:rPr lang="fr-FR" sz="2400" dirty="0" smtClean="0"/>
              <a:t>Baden Powell </a:t>
            </a:r>
            <a:r>
              <a:rPr lang="fr-FR" dirty="0" smtClean="0"/>
              <a:t>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6" name="13 Baden-Powell SS 15 + SPLIT 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4675" y="4108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Split </a:t>
            </a:r>
            <a:r>
              <a:rPr lang="fr-FR" dirty="0" err="1" smtClean="0"/>
              <a:t>again</a:t>
            </a:r>
            <a:r>
              <a:rPr lang="fr-FR" dirty="0" smtClean="0"/>
              <a:t>,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Pocket money :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14 Fathers &amp; pocket-money MONTAGE M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721" y="1957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Figures &amp; trends,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2 fois par mois, </a:t>
            </a:r>
          </a:p>
          <a:p>
            <a:r>
              <a:rPr lang="fr-FR" sz="2400" dirty="0" smtClean="0"/>
              <a:t>Très consommateurs d’attention ! </a:t>
            </a:r>
          </a:p>
          <a:p>
            <a:r>
              <a:rPr lang="fr-FR" sz="2400" dirty="0" smtClean="0"/>
              <a:t>Créer une habitude</a:t>
            </a:r>
          </a:p>
          <a:p>
            <a:r>
              <a:rPr lang="fr-FR" sz="2400" dirty="0" smtClean="0"/>
              <a:t>Le considérer comme un jeu, un défi initial en cours ou fin de séance, </a:t>
            </a:r>
          </a:p>
          <a:p>
            <a:r>
              <a:rPr lang="fr-FR" sz="2400" dirty="0" smtClean="0"/>
              <a:t>UK </a:t>
            </a:r>
            <a:r>
              <a:rPr lang="fr-FR" sz="2400" dirty="0" err="1" smtClean="0"/>
              <a:t>produced</a:t>
            </a:r>
            <a:r>
              <a:rPr lang="fr-FR" sz="2400" dirty="0" smtClean="0"/>
              <a:t> </a:t>
            </a:r>
            <a:r>
              <a:rPr lang="fr-FR" sz="2400" dirty="0" err="1" smtClean="0"/>
              <a:t>food</a:t>
            </a:r>
            <a:r>
              <a:rPr lang="fr-FR" sz="2400" dirty="0" smtClean="0"/>
              <a:t>                    </a:t>
            </a:r>
          </a:p>
          <a:p>
            <a:r>
              <a:rPr lang="fr-FR" sz="2400" dirty="0" err="1" smtClean="0"/>
              <a:t>Employment</a:t>
            </a:r>
            <a:r>
              <a:rPr lang="fr-FR" sz="2400" dirty="0" smtClean="0"/>
              <a:t> figures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6" name="14B UK food production 1-   SS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4480" y="3535707"/>
            <a:ext cx="812800" cy="812800"/>
          </a:xfrm>
          <a:prstGeom prst="rect">
            <a:avLst/>
          </a:prstGeom>
        </p:spPr>
      </p:pic>
      <p:pic>
        <p:nvPicPr>
          <p:cNvPr id="8" name="Employment figures 1 trends SS 20 R  - copi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0" y="3942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Données quantitatives en LEA L1 (2007)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432485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promo complète de 164 étudiants:</a:t>
            </a:r>
          </a:p>
          <a:p>
            <a:r>
              <a:rPr lang="fr-FR" dirty="0" smtClean="0"/>
              <a:t>pour la </a:t>
            </a:r>
            <a:r>
              <a:rPr lang="fr-FR" u="sng" dirty="0" smtClean="0"/>
              <a:t>seule </a:t>
            </a:r>
            <a:r>
              <a:rPr lang="fr-FR" dirty="0" smtClean="0"/>
              <a:t>compétence de </a:t>
            </a:r>
            <a:r>
              <a:rPr lang="fr-FR" dirty="0" err="1" smtClean="0"/>
              <a:t>comp</a:t>
            </a:r>
            <a:r>
              <a:rPr lang="fr-FR" dirty="0" smtClean="0"/>
              <a:t>. orale, </a:t>
            </a:r>
          </a:p>
          <a:p>
            <a:r>
              <a:rPr lang="fr-FR" dirty="0" smtClean="0"/>
              <a:t>passage de B1=&gt; B2, et/ou B2=&gt; C1, </a:t>
            </a:r>
          </a:p>
          <a:p>
            <a:pPr>
              <a:buNone/>
            </a:pPr>
            <a:r>
              <a:rPr lang="fr-FR" dirty="0" smtClean="0"/>
              <a:t>si :  </a:t>
            </a:r>
          </a:p>
          <a:p>
            <a:r>
              <a:rPr lang="fr-FR" b="1" dirty="0" smtClean="0">
                <a:solidFill>
                  <a:srgbClr val="4F6228"/>
                </a:solidFill>
              </a:rPr>
              <a:t>100 h</a:t>
            </a:r>
            <a:r>
              <a:rPr lang="fr-FR" dirty="0" smtClean="0">
                <a:solidFill>
                  <a:srgbClr val="4F6228"/>
                </a:solidFill>
              </a:rPr>
              <a:t> / an </a:t>
            </a:r>
            <a:r>
              <a:rPr lang="fr-FR" dirty="0" smtClean="0"/>
              <a:t>(50h sur plateforme </a:t>
            </a:r>
            <a:r>
              <a:rPr lang="fr-FR" i="1" dirty="0" smtClean="0"/>
              <a:t>in situ </a:t>
            </a:r>
            <a:r>
              <a:rPr lang="fr-FR" dirty="0" smtClean="0"/>
              <a:t>+ 50h AD)</a:t>
            </a:r>
          </a:p>
          <a:p>
            <a:pPr>
              <a:buNone/>
            </a:pPr>
            <a:r>
              <a:rPr lang="fr-FR" dirty="0" smtClean="0">
                <a:solidFill>
                  <a:srgbClr val="4F6228"/>
                </a:solidFill>
              </a:rPr>
              <a:t>         (« année » </a:t>
            </a:r>
            <a:r>
              <a:rPr lang="fr-FR" dirty="0" smtClean="0"/>
              <a:t>= entre le 20 sept et …  </a:t>
            </a:r>
            <a:r>
              <a:rPr lang="fr-FR" b="1" dirty="0" smtClean="0">
                <a:solidFill>
                  <a:schemeClr val="accent2"/>
                </a:solidFill>
              </a:rPr>
              <a:t>le GDP</a:t>
            </a:r>
            <a:r>
              <a:rPr lang="fr-FR" dirty="0" smtClean="0"/>
              <a:t>)</a:t>
            </a:r>
          </a:p>
          <a:p>
            <a:pPr>
              <a:buNone/>
            </a:pPr>
            <a:r>
              <a:rPr lang="fr-FR" dirty="0" smtClean="0"/>
              <a:t>      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76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dangerous-driving-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1" b="8241"/>
          <a:stretch>
            <a:fillRect/>
          </a:stretch>
        </p:blipFill>
        <p:spPr>
          <a:xfrm>
            <a:off x="457200" y="1768276"/>
            <a:ext cx="5363690" cy="337015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- 10 janvier 2014 - J Sabiron</a:t>
            </a:r>
            <a:endParaRPr lang="fr-FR"/>
          </a:p>
        </p:txBody>
      </p:sp>
      <p:pic>
        <p:nvPicPr>
          <p:cNvPr id="5" name="15 Motorist with no hand SS 23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4657" y="47320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8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Partir d’un montage A4 paysage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 smtClean="0"/>
              <a:t>2 versions anglaises : </a:t>
            </a:r>
          </a:p>
          <a:p>
            <a:pPr marL="400050" lvl="1" indent="0">
              <a:buNone/>
            </a:pPr>
            <a:r>
              <a:rPr lang="fr-FR" i="1" dirty="0" err="1"/>
              <a:t>Fathers</a:t>
            </a:r>
            <a:r>
              <a:rPr lang="fr-FR" i="1" dirty="0"/>
              <a:t>: </a:t>
            </a:r>
            <a:r>
              <a:rPr lang="fr-FR" i="1" dirty="0" err="1"/>
              <a:t>Work</a:t>
            </a:r>
            <a:r>
              <a:rPr lang="fr-FR" i="1" dirty="0"/>
              <a:t> for </a:t>
            </a:r>
            <a:r>
              <a:rPr lang="fr-FR" i="1" dirty="0" err="1"/>
              <a:t>your</a:t>
            </a:r>
            <a:r>
              <a:rPr lang="fr-FR" i="1" dirty="0"/>
              <a:t> </a:t>
            </a:r>
            <a:r>
              <a:rPr lang="fr-FR" i="1" dirty="0" err="1"/>
              <a:t>pocket</a:t>
            </a:r>
            <a:r>
              <a:rPr lang="fr-FR" i="1" dirty="0"/>
              <a:t> </a:t>
            </a:r>
            <a:r>
              <a:rPr lang="fr-FR" i="1" dirty="0" smtClean="0"/>
              <a:t>money</a:t>
            </a:r>
          </a:p>
          <a:p>
            <a:pPr marL="400050" lvl="1" indent="0">
              <a:buNone/>
            </a:pPr>
            <a:r>
              <a:rPr lang="fr-FR" i="1" dirty="0" err="1"/>
              <a:t>Fathers</a:t>
            </a:r>
            <a:r>
              <a:rPr lang="fr-FR" i="1" dirty="0"/>
              <a:t> </a:t>
            </a:r>
            <a:r>
              <a:rPr lang="fr-FR" i="1" dirty="0" err="1"/>
              <a:t>link</a:t>
            </a:r>
            <a:r>
              <a:rPr lang="fr-FR" i="1" dirty="0"/>
              <a:t> </a:t>
            </a:r>
            <a:r>
              <a:rPr lang="fr-FR" i="1" dirty="0" err="1"/>
              <a:t>pocket</a:t>
            </a:r>
            <a:r>
              <a:rPr lang="fr-FR" i="1" dirty="0"/>
              <a:t> money to </a:t>
            </a:r>
            <a:r>
              <a:rPr lang="fr-FR" i="1" dirty="0" err="1"/>
              <a:t>chores</a:t>
            </a:r>
            <a:r>
              <a:rPr lang="fr-FR" i="1" dirty="0"/>
              <a:t>    </a:t>
            </a:r>
          </a:p>
          <a:p>
            <a:endParaRPr lang="fr-FR" dirty="0"/>
          </a:p>
          <a:p>
            <a:r>
              <a:rPr lang="fr-FR" dirty="0" smtClean="0"/>
              <a:t>Ou en </a:t>
            </a:r>
            <a:r>
              <a:rPr lang="fr-FR" smtClean="0"/>
              <a:t>bilingue :</a:t>
            </a:r>
            <a:endParaRPr lang="fr-FR" dirty="0" smtClean="0"/>
          </a:p>
          <a:p>
            <a:pPr marL="400050" lvl="1" indent="0">
              <a:buNone/>
            </a:pPr>
            <a:r>
              <a:rPr lang="fr-FR" dirty="0"/>
              <a:t>Dell </a:t>
            </a:r>
            <a:r>
              <a:rPr lang="fr-FR" dirty="0" err="1"/>
              <a:t>users</a:t>
            </a:r>
            <a:r>
              <a:rPr lang="fr-FR" dirty="0"/>
              <a:t>: </a:t>
            </a:r>
            <a:r>
              <a:rPr lang="fr-FR" dirty="0" smtClean="0"/>
              <a:t>Latitude </a:t>
            </a:r>
            <a:r>
              <a:rPr lang="fr-FR" dirty="0" err="1" smtClean="0"/>
              <a:t>laptops</a:t>
            </a:r>
            <a:r>
              <a:rPr lang="fr-FR" dirty="0" smtClean="0"/>
              <a:t> </a:t>
            </a:r>
            <a:r>
              <a:rPr lang="fr-FR" dirty="0"/>
              <a:t>'</a:t>
            </a:r>
            <a:r>
              <a:rPr lang="fr-FR" dirty="0" err="1"/>
              <a:t>smell</a:t>
            </a:r>
            <a:r>
              <a:rPr lang="fr-FR" dirty="0"/>
              <a:t> of cat </a:t>
            </a:r>
            <a:r>
              <a:rPr lang="fr-FR" dirty="0" smtClean="0"/>
              <a:t>urine’</a:t>
            </a:r>
          </a:p>
          <a:p>
            <a:pPr marL="400050" lvl="1" indent="0">
              <a:buNone/>
            </a:pPr>
            <a:r>
              <a:rPr lang="fr-FR" dirty="0"/>
              <a:t>Des ordinateurs Dell sentent le pipi de chat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2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Écoutes ponctuelles … et très diverses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9203175" cy="4525963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… dont illustrations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de phénomènes phonologiques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Phonologie – illustrations ponctuelles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Australian</a:t>
            </a:r>
            <a:r>
              <a:rPr lang="fr-FR" dirty="0"/>
              <a:t> PM </a:t>
            </a:r>
            <a:r>
              <a:rPr lang="fr-FR" dirty="0" err="1"/>
              <a:t>phonology</a:t>
            </a:r>
            <a:r>
              <a:rPr lang="fr-FR" dirty="0"/>
              <a:t>  </a:t>
            </a:r>
          </a:p>
          <a:p>
            <a:r>
              <a:rPr lang="fr-FR" dirty="0" smtClean="0"/>
              <a:t>Diphtongues </a:t>
            </a:r>
            <a:r>
              <a:rPr lang="fr-FR" dirty="0"/>
              <a:t>variées 7-8 </a:t>
            </a:r>
            <a:r>
              <a:rPr lang="fr-FR" dirty="0" err="1"/>
              <a:t>snippets</a:t>
            </a:r>
            <a:r>
              <a:rPr lang="fr-FR" dirty="0"/>
              <a:t> </a:t>
            </a:r>
          </a:p>
          <a:p>
            <a:r>
              <a:rPr lang="fr-FR" dirty="0" err="1"/>
              <a:t>Kenneth_Clarke_phono</a:t>
            </a:r>
            <a:r>
              <a:rPr lang="fr-FR" dirty="0"/>
              <a:t> speed &amp; formes faibles </a:t>
            </a:r>
          </a:p>
          <a:p>
            <a:r>
              <a:rPr lang="fr-FR" dirty="0"/>
              <a:t>Liverpool </a:t>
            </a:r>
            <a:r>
              <a:rPr lang="fr-FR" dirty="0" err="1"/>
              <a:t>pensioner</a:t>
            </a:r>
            <a:r>
              <a:rPr lang="fr-FR" dirty="0"/>
              <a:t> </a:t>
            </a:r>
            <a:r>
              <a:rPr lang="fr-FR" dirty="0" err="1"/>
              <a:t>killed</a:t>
            </a:r>
            <a:r>
              <a:rPr lang="fr-FR" dirty="0"/>
              <a:t> by dog phono accent </a:t>
            </a:r>
          </a:p>
          <a:p>
            <a:r>
              <a:rPr lang="fr-FR" dirty="0" err="1"/>
              <a:t>Missing</a:t>
            </a:r>
            <a:r>
              <a:rPr lang="fr-FR" dirty="0"/>
              <a:t> </a:t>
            </a:r>
            <a:r>
              <a:rPr lang="fr-FR" dirty="0" err="1"/>
              <a:t>Girl's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</a:p>
          <a:p>
            <a:r>
              <a:rPr lang="fr-FR" dirty="0"/>
              <a:t>Phono "The second I </a:t>
            </a:r>
            <a:r>
              <a:rPr lang="fr-FR" dirty="0" err="1"/>
              <a:t>saw</a:t>
            </a:r>
            <a:r>
              <a:rPr lang="fr-FR" dirty="0"/>
              <a:t> (r) </a:t>
            </a:r>
            <a:r>
              <a:rPr lang="fr-FR" dirty="0" err="1"/>
              <a:t>it</a:t>
            </a:r>
            <a:r>
              <a:rPr lang="fr-FR" dirty="0"/>
              <a:t>" BBC boss 1.mp3</a:t>
            </a:r>
          </a:p>
          <a:p>
            <a:r>
              <a:rPr lang="fr-FR" dirty="0"/>
              <a:t>Phono David </a:t>
            </a:r>
            <a:r>
              <a:rPr lang="fr-FR" dirty="0" err="1"/>
              <a:t>Platt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74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Phono fine Gibraltar </a:t>
            </a:r>
          </a:p>
          <a:p>
            <a:r>
              <a:rPr lang="fr-FR" dirty="0"/>
              <a:t>Phono </a:t>
            </a:r>
            <a:r>
              <a:rPr lang="fr-FR" dirty="0" err="1"/>
              <a:t>heroic</a:t>
            </a:r>
            <a:r>
              <a:rPr lang="fr-FR" dirty="0"/>
              <a:t> </a:t>
            </a:r>
            <a:r>
              <a:rPr lang="fr-FR" dirty="0" smtClean="0"/>
              <a:t>efforts  </a:t>
            </a:r>
            <a:endParaRPr lang="fr-FR" dirty="0"/>
          </a:p>
          <a:p>
            <a:r>
              <a:rPr lang="fr-FR" dirty="0"/>
              <a:t>Phono passage </a:t>
            </a:r>
            <a:r>
              <a:rPr lang="fr-FR" dirty="0" smtClean="0"/>
              <a:t> pour repérage d’accent </a:t>
            </a:r>
          </a:p>
          <a:p>
            <a:r>
              <a:rPr lang="fr-FR" dirty="0" smtClean="0"/>
              <a:t>Phono </a:t>
            </a:r>
            <a:r>
              <a:rPr lang="fr-FR" dirty="0" err="1"/>
              <a:t>series</a:t>
            </a:r>
            <a:r>
              <a:rPr lang="fr-FR" dirty="0"/>
              <a:t> about Orson Wells. </a:t>
            </a:r>
          </a:p>
          <a:p>
            <a:r>
              <a:rPr lang="fr-FR" dirty="0"/>
              <a:t>Prince </a:t>
            </a:r>
            <a:r>
              <a:rPr lang="fr-FR" dirty="0" err="1"/>
              <a:t>Harry's</a:t>
            </a:r>
            <a:r>
              <a:rPr lang="fr-FR" dirty="0"/>
              <a:t> 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/>
              <a:t>Robert </a:t>
            </a:r>
            <a:r>
              <a:rPr lang="fr-FR" dirty="0" err="1"/>
              <a:t>Peston</a:t>
            </a:r>
            <a:r>
              <a:rPr lang="fr-FR" dirty="0"/>
              <a:t> on </a:t>
            </a:r>
            <a:r>
              <a:rPr lang="fr-FR" dirty="0" err="1"/>
              <a:t>Co-op</a:t>
            </a:r>
            <a:r>
              <a:rPr lang="fr-FR" dirty="0"/>
              <a:t> Phono -INTONATION </a:t>
            </a:r>
          </a:p>
          <a:p>
            <a:r>
              <a:rPr lang="fr-FR" dirty="0"/>
              <a:t>The </a:t>
            </a:r>
            <a:r>
              <a:rPr lang="fr-FR" dirty="0" err="1"/>
              <a:t>Queen</a:t>
            </a:r>
            <a:r>
              <a:rPr lang="fr-FR" dirty="0"/>
              <a:t> in N Ireland 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« … </a:t>
            </a:r>
            <a:r>
              <a:rPr lang="fr-FR" i="1" dirty="0" err="1" smtClean="0"/>
              <a:t>households</a:t>
            </a:r>
            <a:r>
              <a:rPr lang="fr-FR" i="1" dirty="0" smtClean="0"/>
              <a:t> </a:t>
            </a:r>
            <a:r>
              <a:rPr lang="fr-FR" i="1" dirty="0" err="1" smtClean="0"/>
              <a:t>will</a:t>
            </a:r>
            <a:r>
              <a:rPr lang="fr-FR" i="1" dirty="0" smtClean="0"/>
              <a:t> have to </a:t>
            </a:r>
            <a:r>
              <a:rPr lang="fr-FR" i="1" dirty="0" err="1" smtClean="0"/>
              <a:t>choose</a:t>
            </a:r>
            <a:r>
              <a:rPr lang="fr-FR" i="1" dirty="0" smtClean="0"/>
              <a:t>  …</a:t>
            </a:r>
            <a:endParaRPr lang="fr-FR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… </a:t>
            </a:r>
            <a:r>
              <a:rPr lang="fr-FR" dirty="0" err="1" smtClean="0"/>
              <a:t>between</a:t>
            </a:r>
            <a:r>
              <a:rPr lang="fr-FR" dirty="0" smtClean="0"/>
              <a:t> « </a:t>
            </a:r>
            <a:r>
              <a:rPr lang="fr-FR" i="1" dirty="0" err="1" smtClean="0"/>
              <a:t>eat</a:t>
            </a:r>
            <a:r>
              <a:rPr lang="fr-FR" i="1" dirty="0" smtClean="0"/>
              <a:t> </a:t>
            </a:r>
            <a:r>
              <a:rPr lang="fr-FR" i="1" dirty="0"/>
              <a:t>or </a:t>
            </a:r>
            <a:r>
              <a:rPr lang="fr-FR" i="1" dirty="0" err="1"/>
              <a:t>heat</a:t>
            </a:r>
            <a:r>
              <a:rPr lang="fr-FR" dirty="0"/>
              <a:t> » 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16 Heat or eat ? Energy bills soar - press review NB  SS 10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3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/>
              <a:t>Damien </a:t>
            </a:r>
            <a:r>
              <a:rPr lang="fr-FR" sz="4000" dirty="0" err="1" smtClean="0"/>
              <a:t>Hirst's</a:t>
            </a:r>
            <a:r>
              <a:rPr lang="fr-FR" sz="4000" dirty="0" smtClean="0"/>
              <a:t> bronze statue </a:t>
            </a:r>
            <a:r>
              <a:rPr lang="fr-FR" sz="4000" dirty="0" err="1" smtClean="0"/>
              <a:t>Verity</a:t>
            </a:r>
            <a:r>
              <a:rPr lang="fr-FR" sz="4000" dirty="0" smtClean="0"/>
              <a:t> 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dirty="0"/>
          </a:p>
        </p:txBody>
      </p:sp>
      <p:pic>
        <p:nvPicPr>
          <p:cNvPr id="7" name="Espace réservé du contenu 6" descr="verity-Damien Hirst 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847" b="-24847"/>
          <a:stretch>
            <a:fillRect/>
          </a:stretch>
        </p:blipFill>
        <p:spPr>
          <a:xfrm>
            <a:off x="230153" y="361208"/>
            <a:ext cx="4418047" cy="4525963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067989"/>
            <a:ext cx="4278478" cy="2406644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19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457200" y="402728"/>
            <a:ext cx="4038600" cy="5723435"/>
          </a:xfrm>
        </p:spPr>
        <p:txBody>
          <a:bodyPr anchor="ctr">
            <a:normAutofit/>
          </a:bodyPr>
          <a:lstStyle/>
          <a:p>
            <a:r>
              <a:rPr lang="fr-FR" sz="3200" dirty="0" err="1" smtClean="0"/>
              <a:t>She</a:t>
            </a:r>
            <a:r>
              <a:rPr lang="fr-FR" sz="3200" dirty="0" smtClean="0"/>
              <a:t> has been </a:t>
            </a:r>
            <a:r>
              <a:rPr lang="fr-FR" sz="3200" dirty="0" err="1" smtClean="0"/>
              <a:t>called</a:t>
            </a:r>
            <a:r>
              <a:rPr lang="fr-FR" sz="3200" dirty="0" smtClean="0"/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outrageous</a:t>
            </a:r>
            <a:r>
              <a:rPr lang="fr-FR" sz="3200" i="1" dirty="0" smtClean="0">
                <a:solidFill>
                  <a:srgbClr val="FF0000"/>
                </a:solidFill>
              </a:rPr>
              <a:t>, immoral, bizarre, </a:t>
            </a:r>
            <a:r>
              <a:rPr lang="fr-FR" sz="3200" i="1" dirty="0" err="1" smtClean="0">
                <a:solidFill>
                  <a:srgbClr val="FF0000"/>
                </a:solidFill>
              </a:rPr>
              <a:t>obscene</a:t>
            </a:r>
            <a:r>
              <a:rPr lang="fr-FR" sz="3200" i="1" dirty="0" smtClean="0">
                <a:solidFill>
                  <a:srgbClr val="FF0000"/>
                </a:solidFill>
              </a:rPr>
              <a:t>, offensive, </a:t>
            </a:r>
            <a:r>
              <a:rPr lang="fr-FR" sz="3200" i="1" dirty="0" err="1" smtClean="0">
                <a:solidFill>
                  <a:srgbClr val="FF0000"/>
                </a:solidFill>
              </a:rPr>
              <a:t>disgusting</a:t>
            </a:r>
            <a:r>
              <a:rPr lang="fr-FR" sz="3200" i="1" dirty="0" smtClean="0">
                <a:solidFill>
                  <a:srgbClr val="FF0000"/>
                </a:solidFill>
              </a:rPr>
              <a:t>, grotesque, a </a:t>
            </a:r>
            <a:r>
              <a:rPr lang="fr-FR" sz="3200" i="1" dirty="0" err="1" smtClean="0">
                <a:solidFill>
                  <a:srgbClr val="FF0000"/>
                </a:solidFill>
              </a:rPr>
              <a:t>monstrosity</a:t>
            </a:r>
            <a:r>
              <a:rPr lang="fr-FR" sz="3200" i="1" dirty="0" smtClean="0">
                <a:solidFill>
                  <a:srgbClr val="FF0000"/>
                </a:solidFill>
              </a:rPr>
              <a:t>, of no </a:t>
            </a:r>
            <a:r>
              <a:rPr lang="fr-FR" sz="3200" i="1" dirty="0" err="1" smtClean="0">
                <a:solidFill>
                  <a:srgbClr val="FF0000"/>
                </a:solidFill>
              </a:rPr>
              <a:t>artistic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merit</a:t>
            </a:r>
            <a:r>
              <a:rPr lang="fr-FR" sz="3200" i="1" dirty="0" smtClean="0">
                <a:solidFill>
                  <a:srgbClr val="FF0000"/>
                </a:solidFill>
              </a:rPr>
              <a:t> and </a:t>
            </a:r>
            <a:r>
              <a:rPr lang="fr-FR" sz="3200" i="1" dirty="0" err="1" smtClean="0">
                <a:solidFill>
                  <a:srgbClr val="FF0000"/>
                </a:solidFill>
              </a:rPr>
              <a:t>demeaning</a:t>
            </a:r>
            <a:r>
              <a:rPr lang="fr-FR" sz="3200" i="1" dirty="0" smtClean="0">
                <a:solidFill>
                  <a:srgbClr val="FF0000"/>
                </a:solidFill>
              </a:rPr>
              <a:t> to </a:t>
            </a:r>
            <a:r>
              <a:rPr lang="fr-FR" sz="3200" i="1" dirty="0" err="1" smtClean="0">
                <a:solidFill>
                  <a:srgbClr val="FF0000"/>
                </a:solidFill>
              </a:rPr>
              <a:t>women</a:t>
            </a:r>
            <a:r>
              <a:rPr lang="fr-FR" sz="3200" i="1" dirty="0" smtClean="0">
                <a:solidFill>
                  <a:srgbClr val="FF0000"/>
                </a:solidFill>
              </a:rPr>
              <a:t>.</a:t>
            </a:r>
            <a:endParaRPr lang="fr-FR" sz="3200" i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863376" y="402728"/>
            <a:ext cx="3823423" cy="5723435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3200" i="1" dirty="0" err="1" smtClean="0">
                <a:solidFill>
                  <a:srgbClr val="77933C"/>
                </a:solidFill>
              </a:rPr>
              <a:t>Others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see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her</a:t>
            </a:r>
            <a:r>
              <a:rPr lang="fr-FR" sz="3200" i="1" dirty="0" smtClean="0">
                <a:solidFill>
                  <a:srgbClr val="77933C"/>
                </a:solidFill>
              </a:rPr>
              <a:t> as </a:t>
            </a:r>
            <a:r>
              <a:rPr lang="fr-FR" sz="3200" i="1" dirty="0" err="1" smtClean="0">
                <a:solidFill>
                  <a:srgbClr val="77933C"/>
                </a:solidFill>
              </a:rPr>
              <a:t>beautiful</a:t>
            </a:r>
            <a:r>
              <a:rPr lang="fr-FR" sz="3200" i="1" dirty="0" smtClean="0">
                <a:solidFill>
                  <a:srgbClr val="77933C"/>
                </a:solidFill>
              </a:rPr>
              <a:t> and unique, </a:t>
            </a:r>
            <a:r>
              <a:rPr lang="fr-FR" sz="3200" i="1" dirty="0" err="1" smtClean="0">
                <a:solidFill>
                  <a:srgbClr val="77933C"/>
                </a:solidFill>
              </a:rPr>
              <a:t>with</a:t>
            </a:r>
            <a:r>
              <a:rPr lang="fr-FR" sz="3200" i="1" dirty="0" smtClean="0">
                <a:solidFill>
                  <a:srgbClr val="77933C"/>
                </a:solidFill>
              </a:rPr>
              <a:t> the power to </a:t>
            </a:r>
            <a:r>
              <a:rPr lang="fr-FR" sz="3200" i="1" dirty="0" err="1" smtClean="0">
                <a:solidFill>
                  <a:srgbClr val="77933C"/>
                </a:solidFill>
              </a:rPr>
              <a:t>transform</a:t>
            </a:r>
            <a:r>
              <a:rPr lang="fr-FR" sz="3200" i="1" dirty="0" smtClean="0">
                <a:solidFill>
                  <a:srgbClr val="77933C"/>
                </a:solidFill>
              </a:rPr>
              <a:t> a </a:t>
            </a:r>
            <a:r>
              <a:rPr lang="fr-FR" sz="3200" i="1" dirty="0" err="1" smtClean="0">
                <a:solidFill>
                  <a:srgbClr val="77933C"/>
                </a:solidFill>
              </a:rPr>
              <a:t>town's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tired</a:t>
            </a:r>
            <a:r>
              <a:rPr lang="fr-FR" sz="3200" i="1" dirty="0" smtClean="0">
                <a:solidFill>
                  <a:srgbClr val="77933C"/>
                </a:solidFill>
              </a:rPr>
              <a:t> image and </a:t>
            </a:r>
            <a:r>
              <a:rPr lang="fr-FR" sz="3200" i="1" dirty="0" err="1" smtClean="0">
                <a:solidFill>
                  <a:srgbClr val="77933C"/>
                </a:solidFill>
              </a:rPr>
              <a:t>boost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its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economy</a:t>
            </a:r>
            <a:r>
              <a:rPr lang="fr-FR" sz="3200" i="1" dirty="0" smtClean="0">
                <a:solidFill>
                  <a:srgbClr val="77933C"/>
                </a:solidFill>
              </a:rPr>
              <a:t>.</a:t>
            </a:r>
            <a:endParaRPr lang="fr-FR" sz="3200" i="1" dirty="0">
              <a:solidFill>
                <a:srgbClr val="77933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97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4 qualificatifs décrivant ‘</a:t>
            </a:r>
            <a:r>
              <a:rPr lang="fr-FR" i="1" dirty="0" err="1" smtClean="0"/>
              <a:t>Verity</a:t>
            </a:r>
            <a:r>
              <a:rPr lang="fr-FR" dirty="0" smtClean="0"/>
              <a:t>’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Outrageous</a:t>
            </a:r>
            <a:endParaRPr lang="fr-FR" dirty="0" smtClean="0"/>
          </a:p>
          <a:p>
            <a:r>
              <a:rPr lang="fr-FR" dirty="0" smtClean="0"/>
              <a:t>Immoral</a:t>
            </a:r>
          </a:p>
          <a:p>
            <a:r>
              <a:rPr lang="fr-FR" dirty="0" smtClean="0"/>
              <a:t>Grotesque</a:t>
            </a:r>
          </a:p>
          <a:p>
            <a:r>
              <a:rPr lang="fr-FR" dirty="0" smtClean="0"/>
              <a:t>A </a:t>
            </a:r>
            <a:r>
              <a:rPr lang="fr-FR" dirty="0" err="1" smtClean="0"/>
              <a:t>monstrosity</a:t>
            </a:r>
            <a:r>
              <a:rPr lang="fr-FR" dirty="0" smtClean="0"/>
              <a:t>          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17 Shocking Verity Statue SS 20 + Split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0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Phonologie ponctuelle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violin</a:t>
            </a:r>
            <a:r>
              <a:rPr lang="fr-FR" dirty="0" smtClean="0"/>
              <a:t> of the Titanic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6a00d83451c4f469e2019b0025f659970b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58" y="2470150"/>
            <a:ext cx="4191000" cy="314325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53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3662" cy="640058"/>
          </a:xfrm>
        </p:spPr>
        <p:txBody>
          <a:bodyPr>
            <a:normAutofit fontScale="90000"/>
          </a:bodyPr>
          <a:lstStyle/>
          <a:p>
            <a:r>
              <a:rPr lang="fr-FR" dirty="0"/>
              <a:t>Dans cette 2è partie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308" y="1234396"/>
            <a:ext cx="8411492" cy="4891767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-  des moyens complémentaires de l'existant: </a:t>
            </a:r>
          </a:p>
          <a:p>
            <a:r>
              <a:rPr lang="fr-FR" dirty="0"/>
              <a:t>- </a:t>
            </a:r>
            <a:r>
              <a:rPr lang="fr-FR" dirty="0" smtClean="0"/>
              <a:t> des </a:t>
            </a:r>
            <a:r>
              <a:rPr lang="fr-FR" dirty="0"/>
              <a:t>outils multiples, et la redondance </a:t>
            </a:r>
          </a:p>
          <a:p>
            <a:pPr lvl="1"/>
            <a:r>
              <a:rPr lang="fr-FR" dirty="0" smtClean="0"/>
              <a:t>contre </a:t>
            </a:r>
            <a:r>
              <a:rPr lang="fr-FR" dirty="0"/>
              <a:t>le document unique et sa </a:t>
            </a:r>
            <a:r>
              <a:rPr lang="fr-FR" dirty="0" smtClean="0"/>
              <a:t>compréhension </a:t>
            </a:r>
            <a:r>
              <a:rPr lang="fr-FR" dirty="0"/>
              <a:t>exhaustive, </a:t>
            </a:r>
          </a:p>
          <a:p>
            <a:pPr lvl="1"/>
            <a:r>
              <a:rPr lang="fr-FR" dirty="0" smtClean="0"/>
              <a:t>palette </a:t>
            </a:r>
            <a:r>
              <a:rPr lang="fr-FR" dirty="0"/>
              <a:t>de documents de différentes longueurs et difficultés, </a:t>
            </a:r>
            <a:endParaRPr lang="fr-FR" dirty="0" smtClean="0"/>
          </a:p>
          <a:p>
            <a:pPr lvl="1"/>
            <a:r>
              <a:rPr lang="fr-FR" dirty="0" smtClean="0"/>
              <a:t>les </a:t>
            </a:r>
            <a:r>
              <a:rPr lang="fr-FR" dirty="0"/>
              <a:t>montages </a:t>
            </a:r>
          </a:p>
          <a:p>
            <a:pPr lvl="1"/>
            <a:r>
              <a:rPr lang="fr-FR" dirty="0" smtClean="0"/>
              <a:t> </a:t>
            </a:r>
            <a:r>
              <a:rPr lang="fr-FR" dirty="0"/>
              <a:t>l'importance de la comparaison, de l'analogie, </a:t>
            </a:r>
          </a:p>
          <a:p>
            <a:r>
              <a:rPr lang="fr-FR" dirty="0" smtClean="0"/>
              <a:t>        0=&gt; une </a:t>
            </a:r>
            <a:r>
              <a:rPr lang="fr-FR" dirty="0"/>
              <a:t>combinatoire d'approches sécurisantes, 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- pratiques systématiques de sous-compétences, de</a:t>
            </a:r>
            <a:r>
              <a:rPr lang="fr-FR" b="1" dirty="0"/>
              <a:t> rituels</a:t>
            </a:r>
            <a:r>
              <a:rPr lang="fr-FR" dirty="0"/>
              <a:t> </a:t>
            </a:r>
          </a:p>
          <a:p>
            <a:r>
              <a:rPr lang="fr-FR" dirty="0"/>
              <a:t>- de nouveaux outils et rituels:</a:t>
            </a:r>
          </a:p>
          <a:p>
            <a:pPr lvl="1"/>
            <a:r>
              <a:rPr lang="fr-FR" dirty="0"/>
              <a:t>- l'écoute externalisée </a:t>
            </a:r>
          </a:p>
          <a:p>
            <a:pPr lvl="1"/>
            <a:r>
              <a:rPr lang="fr-FR" dirty="0"/>
              <a:t> </a:t>
            </a:r>
            <a:r>
              <a:rPr lang="fr-FR" i="1" dirty="0" smtClean="0"/>
              <a:t>1 Audio Short a </a:t>
            </a:r>
            <a:r>
              <a:rPr lang="fr-FR" i="1" dirty="0" err="1" smtClean="0"/>
              <a:t>day</a:t>
            </a:r>
            <a:endParaRPr lang="fr-FR" i="1" dirty="0"/>
          </a:p>
          <a:p>
            <a:pPr marL="457200" lvl="1" indent="0">
              <a:buNone/>
            </a:pPr>
            <a:r>
              <a:rPr lang="fr-FR" dirty="0" smtClean="0"/>
              <a:t>             0=&gt;   « </a:t>
            </a:r>
            <a:r>
              <a:rPr lang="fr-FR" b="1" dirty="0" err="1" smtClean="0"/>
              <a:t>Pinpoint</a:t>
            </a:r>
            <a:r>
              <a:rPr lang="fr-FR" b="1" dirty="0" smtClean="0"/>
              <a:t> »</a:t>
            </a:r>
            <a:r>
              <a:rPr lang="fr-FR" dirty="0" smtClean="0"/>
              <a:t>, </a:t>
            </a:r>
            <a:r>
              <a:rPr lang="fr-FR" dirty="0"/>
              <a:t>=&gt; écoute </a:t>
            </a:r>
            <a:r>
              <a:rPr lang="fr-FR" dirty="0" smtClean="0"/>
              <a:t>guidée …..  </a:t>
            </a:r>
            <a:r>
              <a:rPr lang="fr-FR" dirty="0"/>
              <a:t>+ évaluée</a:t>
            </a:r>
          </a:p>
          <a:p>
            <a:r>
              <a:rPr lang="fr-FR" dirty="0"/>
              <a:t>- la baladodiffusion et la conception en amont (+ le rôle des assistants de langue)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72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0286" y="274638"/>
            <a:ext cx="7126514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16858"/>
            <a:ext cx="8229600" cy="5509306"/>
          </a:xfrm>
        </p:spPr>
        <p:txBody>
          <a:bodyPr>
            <a:normAutofit/>
          </a:bodyPr>
          <a:lstStyle/>
          <a:p>
            <a:r>
              <a:rPr lang="fr-FR" dirty="0"/>
              <a:t>-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>
                <a:hlinkClick r:id="rId2"/>
              </a:rPr>
              <a:t>BBC</a:t>
            </a:r>
            <a:r>
              <a:rPr lang="fr-FR" dirty="0"/>
              <a:t> :   </a:t>
            </a:r>
            <a:br>
              <a:rPr lang="fr-FR" dirty="0"/>
            </a:br>
            <a:endParaRPr lang="fr-FR" dirty="0"/>
          </a:p>
          <a:p>
            <a:pPr marL="800100" lvl="2" indent="0">
              <a:buNone/>
            </a:pPr>
            <a:r>
              <a:rPr lang="fr-FR" i="1" dirty="0"/>
              <a:t>as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sank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at</a:t>
            </a:r>
            <a:r>
              <a:rPr lang="fr-FR" i="1" dirty="0"/>
              <a:t> </a:t>
            </a:r>
            <a:r>
              <a:rPr lang="fr-FR" i="1" dirty="0" err="1"/>
              <a:t>auction</a:t>
            </a:r>
            <a:r>
              <a:rPr lang="fr-FR" i="1" dirty="0"/>
              <a:t> 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in </a:t>
            </a:r>
            <a:r>
              <a:rPr lang="fr-FR" i="1" dirty="0" err="1"/>
              <a:t>just</a:t>
            </a:r>
            <a:r>
              <a:rPr lang="fr-FR" i="1" dirty="0"/>
              <a:t> 10 minutes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in Wiltshire.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on the Titanic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was</a:t>
            </a:r>
            <a:r>
              <a:rPr lang="fr-FR" i="1" dirty="0"/>
              <a:t> </a:t>
            </a:r>
            <a:r>
              <a:rPr lang="fr-FR" i="1" dirty="0" err="1"/>
              <a:t>apparently</a:t>
            </a:r>
            <a:r>
              <a:rPr lang="fr-FR" i="1" dirty="0"/>
              <a:t> </a:t>
            </a:r>
            <a:r>
              <a:rPr lang="fr-FR" i="1" dirty="0" err="1"/>
              <a:t>played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The </a:t>
            </a:r>
            <a:r>
              <a:rPr lang="fr-FR" i="1" dirty="0" err="1"/>
              <a:t>violin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to </a:t>
            </a:r>
            <a:r>
              <a:rPr lang="fr-FR" i="1" dirty="0" err="1"/>
              <a:t>calm</a:t>
            </a:r>
            <a:r>
              <a:rPr lang="fr-FR" i="1" dirty="0"/>
              <a:t> </a:t>
            </a:r>
            <a:r>
              <a:rPr lang="fr-FR" i="1" dirty="0" err="1"/>
              <a:t>passengers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was</a:t>
            </a:r>
            <a:r>
              <a:rPr lang="fr-FR" i="1" dirty="0"/>
              <a:t> </a:t>
            </a:r>
            <a:r>
              <a:rPr lang="fr-FR" i="1" dirty="0" err="1"/>
              <a:t>sold</a:t>
            </a:r>
            <a:r>
              <a:rPr lang="fr-FR" i="1" dirty="0"/>
              <a:t> for £900,000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7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Listen</a:t>
            </a:r>
            <a:r>
              <a:rPr lang="fr-FR" dirty="0" smtClean="0"/>
              <a:t> to Radio 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 a few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:  </a:t>
            </a:r>
            <a:r>
              <a:rPr lang="fr-FR" i="1" dirty="0">
                <a:hlinkClick r:id="rId4"/>
              </a:rPr>
              <a:t>The violin of the Titanic SS 20</a:t>
            </a:r>
            <a:r>
              <a:rPr lang="fr-FR" i="1" dirty="0"/>
              <a:t> </a:t>
            </a:r>
            <a:endParaRPr lang="fr-FR" dirty="0"/>
          </a:p>
          <a:p>
            <a:pPr lvl="1"/>
            <a:r>
              <a:rPr lang="fr-FR" dirty="0"/>
              <a:t>    a few </a:t>
            </a:r>
            <a:r>
              <a:rPr lang="fr-FR" dirty="0" err="1"/>
              <a:t>hours</a:t>
            </a:r>
            <a:r>
              <a:rPr lang="fr-FR" dirty="0"/>
              <a:t> BEFORE the </a:t>
            </a:r>
            <a:r>
              <a:rPr lang="fr-FR" dirty="0" err="1"/>
              <a:t>auctio</a:t>
            </a:r>
            <a:r>
              <a:rPr lang="fr-FR" i="1" dirty="0" err="1"/>
              <a:t>n</a:t>
            </a:r>
            <a:r>
              <a:rPr lang="fr-FR" i="1" dirty="0"/>
              <a:t>   </a:t>
            </a:r>
            <a:r>
              <a:rPr lang="fr-FR" i="1" dirty="0" smtClean="0"/>
              <a:t>            </a:t>
            </a:r>
            <a:r>
              <a:rPr lang="fr-FR" i="1" dirty="0" smtClean="0">
                <a:hlinkClick r:id="rId5"/>
              </a:rPr>
              <a:t>Titanic </a:t>
            </a:r>
            <a:r>
              <a:rPr lang="fr-FR" i="1" dirty="0">
                <a:hlinkClick r:id="rId5"/>
              </a:rPr>
              <a:t>violin to be auctioned </a:t>
            </a:r>
            <a:endParaRPr lang="fr-FR" dirty="0"/>
          </a:p>
          <a:p>
            <a:pPr marL="400050" lvl="1" indent="0">
              <a:buNone/>
            </a:pPr>
            <a:r>
              <a:rPr lang="fr-FR" dirty="0" smtClean="0"/>
              <a:t> -     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/>
              <a:t>the </a:t>
            </a:r>
            <a:r>
              <a:rPr lang="fr-FR" dirty="0" err="1"/>
              <a:t>auction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:  </a:t>
            </a:r>
            <a:r>
              <a:rPr lang="fr-FR" dirty="0" smtClean="0"/>
              <a:t>    </a:t>
            </a:r>
            <a:r>
              <a:rPr lang="fr-FR" dirty="0" smtClean="0">
                <a:hlinkClick r:id="rId6"/>
              </a:rPr>
              <a:t>Titanic </a:t>
            </a:r>
            <a:r>
              <a:rPr lang="fr-FR" dirty="0">
                <a:hlinkClick r:id="rId6"/>
              </a:rPr>
              <a:t>violin sold VIDEO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a few </a:t>
            </a:r>
            <a:r>
              <a:rPr lang="fr-FR" dirty="0" err="1"/>
              <a:t>hours</a:t>
            </a:r>
            <a:r>
              <a:rPr lang="fr-FR" dirty="0"/>
              <a:t> AFTER  the </a:t>
            </a:r>
            <a:r>
              <a:rPr lang="fr-FR" dirty="0" err="1"/>
              <a:t>auction:</a:t>
            </a:r>
            <a:r>
              <a:rPr lang="fr-FR" i="1" dirty="0" err="1">
                <a:hlinkClick r:id="rId7"/>
              </a:rPr>
              <a:t>Violin</a:t>
            </a:r>
            <a:r>
              <a:rPr lang="fr-FR" i="1" dirty="0">
                <a:hlinkClick r:id="rId7"/>
              </a:rPr>
              <a:t> sold H1 R Intvw</a:t>
            </a:r>
            <a:r>
              <a:rPr lang="fr-FR" i="1" dirty="0"/>
              <a:t> </a:t>
            </a:r>
            <a:r>
              <a:rPr lang="fr-FR" i="1" dirty="0" smtClean="0"/>
              <a:t>                </a:t>
            </a:r>
          </a:p>
          <a:p>
            <a:pPr lvl="1"/>
            <a:r>
              <a:rPr lang="fr-FR" i="1" dirty="0"/>
              <a:t> </a:t>
            </a:r>
            <a:r>
              <a:rPr lang="fr-FR" i="1" dirty="0" smtClean="0"/>
              <a:t>                                                        </a:t>
            </a:r>
          </a:p>
          <a:p>
            <a:pPr marL="457200" lvl="1" indent="0">
              <a:buNone/>
            </a:pPr>
            <a:r>
              <a:rPr lang="fr-FR" i="1" dirty="0"/>
              <a:t> </a:t>
            </a:r>
            <a:r>
              <a:rPr lang="fr-FR" i="1" dirty="0" smtClean="0"/>
              <a:t>                                                          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18 Violin 1 (2 days before) SS x 2 SPLIT MONTAGE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4657" y="45362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Elisabeth </a:t>
            </a:r>
            <a:r>
              <a:rPr lang="fr-FR" dirty="0" err="1" smtClean="0"/>
              <a:t>Blackwell</a:t>
            </a:r>
            <a:endParaRPr lang="fr-FR" dirty="0"/>
          </a:p>
        </p:txBody>
      </p:sp>
      <p:pic>
        <p:nvPicPr>
          <p:cNvPr id="5" name="Espace réservé du contenu 4" descr="220px-Elizabeth_Blackwell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76" r="-73976"/>
          <a:stretch>
            <a:fillRect/>
          </a:stretch>
        </p:blipFill>
        <p:spPr>
          <a:xfrm>
            <a:off x="0" y="1657425"/>
            <a:ext cx="6478785" cy="356308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3" name="20 E  Blackwell  First woman doctor SS 11 x 2  + SPL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826141" y="4497783"/>
            <a:ext cx="923024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1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Tâches AVANT l’écoute, à l’écoute ou vérifications des hypothèses post-écoute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10418" y="1853714"/>
            <a:ext cx="8433582" cy="1677904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7199" y="4754156"/>
          <a:ext cx="8433581" cy="149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Document" r:id="rId3" imgW="5753100" imgH="800100" progId="Word.Document.12">
                  <p:embed/>
                </p:oleObj>
              </mc:Choice>
              <mc:Fallback>
                <p:oleObj name="Document" r:id="rId3" imgW="5753100" imgH="800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4754156"/>
                        <a:ext cx="8433581" cy="1499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90" y="2573887"/>
            <a:ext cx="8679591" cy="1401062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5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3" y="1022311"/>
            <a:ext cx="8928807" cy="4801761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92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few montages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35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and for </a:t>
            </a:r>
            <a:r>
              <a:rPr lang="fr-FR" dirty="0" err="1" smtClean="0"/>
              <a:t>assessment</a:t>
            </a:r>
            <a:r>
              <a:rPr lang="fr-FR" smtClean="0"/>
              <a:t> ? 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 smtClean="0"/>
              <a:t>Avec </a:t>
            </a:r>
            <a:r>
              <a:rPr lang="fr-FR" dirty="0" err="1" smtClean="0"/>
              <a:t>audacity</a:t>
            </a:r>
            <a:r>
              <a:rPr lang="fr-FR" dirty="0" smtClean="0"/>
              <a:t> :</a:t>
            </a:r>
          </a:p>
          <a:p>
            <a:endParaRPr lang="fr-FR" dirty="0"/>
          </a:p>
          <a:p>
            <a:r>
              <a:rPr lang="fr-FR" dirty="0" smtClean="0"/>
              <a:t>Montage aléatoire d’extraits </a:t>
            </a:r>
          </a:p>
          <a:p>
            <a:r>
              <a:rPr lang="fr-FR" dirty="0" smtClean="0"/>
              <a:t>Tâches de formation … ou évaluation:  </a:t>
            </a:r>
          </a:p>
          <a:p>
            <a:pPr marL="0" indent="0">
              <a:buNone/>
            </a:pPr>
            <a:r>
              <a:rPr lang="fr-FR" dirty="0" smtClean="0"/>
              <a:t>        placer les extraits dans l’ordre chronologique des événements grâce aux marqueurs temporels explicites ou implicites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0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Marqueurs temporels - montage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err="1" smtClean="0"/>
              <a:t>Irene</a:t>
            </a:r>
            <a:r>
              <a:rPr lang="fr-FR" i="1" dirty="0" smtClean="0"/>
              <a:t>  </a:t>
            </a:r>
            <a:r>
              <a:rPr lang="fr-FR" i="1" dirty="0" err="1" smtClean="0"/>
              <a:t>storm</a:t>
            </a:r>
            <a:r>
              <a:rPr lang="fr-FR" i="1" dirty="0" smtClean="0"/>
              <a:t> </a:t>
            </a:r>
            <a:r>
              <a:rPr lang="fr-FR" dirty="0" smtClean="0"/>
              <a:t>                 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19 Irene montage 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799" y="2714734"/>
            <a:ext cx="1325985" cy="13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4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Matériel utilisé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Enregistreur simple AUDACITY (</a:t>
            </a:r>
            <a:r>
              <a:rPr lang="fr-FR" dirty="0" err="1" smtClean="0"/>
              <a:t>Wire</a:t>
            </a:r>
            <a:r>
              <a:rPr lang="fr-FR" dirty="0" smtClean="0"/>
              <a:t> </a:t>
            </a:r>
            <a:r>
              <a:rPr lang="fr-FR" dirty="0" err="1" smtClean="0"/>
              <a:t>Tap</a:t>
            </a:r>
            <a:r>
              <a:rPr lang="fr-FR" dirty="0" smtClean="0"/>
              <a:t>) </a:t>
            </a:r>
          </a:p>
          <a:p>
            <a:r>
              <a:rPr lang="fr-FR" dirty="0" smtClean="0"/>
              <a:t>‘</a:t>
            </a:r>
            <a:r>
              <a:rPr lang="fr-FR" dirty="0" err="1" smtClean="0"/>
              <a:t>Editing</a:t>
            </a:r>
            <a:r>
              <a:rPr lang="fr-FR" dirty="0" smtClean="0"/>
              <a:t>’ : introduction de silences de 2’’</a:t>
            </a:r>
          </a:p>
          <a:p>
            <a:r>
              <a:rPr lang="fr-FR" dirty="0" smtClean="0"/>
              <a:t>=&gt;    montage avec préparation-annonce d’un extrait différent avec jingle</a:t>
            </a:r>
          </a:p>
          <a:p>
            <a:r>
              <a:rPr lang="fr-FR" dirty="0" smtClean="0"/>
              <a:t>Insertion ….  de </a:t>
            </a:r>
            <a:r>
              <a:rPr lang="fr-FR" dirty="0" err="1" smtClean="0"/>
              <a:t>distracteurs</a:t>
            </a:r>
            <a:endParaRPr lang="fr-FR" dirty="0" smtClean="0"/>
          </a:p>
          <a:p>
            <a:r>
              <a:rPr lang="fr-FR" sz="2400" dirty="0" smtClean="0"/>
              <a:t>Et création de messages </a:t>
            </a:r>
            <a:r>
              <a:rPr lang="fr-FR" sz="2400" dirty="0"/>
              <a:t>inachevés  </a:t>
            </a:r>
            <a:r>
              <a:rPr lang="fr-FR" sz="2400" dirty="0" smtClean="0"/>
              <a:t>(</a:t>
            </a:r>
            <a:r>
              <a:rPr lang="fr-FR" sz="2400" dirty="0"/>
              <a:t>= volontairement interrompus</a:t>
            </a:r>
            <a:r>
              <a:rPr lang="fr-FR" sz="2400" dirty="0" smtClean="0"/>
              <a:t>) pour (faire) anticiper la suite 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6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udacity silence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0376" b="-20376"/>
          <a:stretch>
            <a:fillRect/>
          </a:stretch>
        </p:blipFill>
        <p:spPr>
          <a:xfrm>
            <a:off x="457200" y="274638"/>
            <a:ext cx="8550677" cy="5498792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73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tâches diverses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574545" cy="4525963"/>
          </a:xfrm>
        </p:spPr>
        <p:txBody>
          <a:bodyPr>
            <a:normAutofit/>
          </a:bodyPr>
          <a:lstStyle/>
          <a:p>
            <a:r>
              <a:rPr lang="fr-FR" sz="2400" dirty="0"/>
              <a:t>e</a:t>
            </a:r>
            <a:r>
              <a:rPr lang="fr-FR" sz="2400" dirty="0" smtClean="0"/>
              <a:t>t guidées,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à insérer,, </a:t>
            </a:r>
          </a:p>
          <a:p>
            <a:r>
              <a:rPr lang="fr-FR" sz="2400" dirty="0" smtClean="0"/>
              <a:t>                   et …externaliser </a:t>
            </a:r>
          </a:p>
          <a:p>
            <a:r>
              <a:rPr lang="fr-FR" sz="2400" dirty="0" smtClean="0"/>
              <a:t>pour compléter une tâche ou séquence en classe, </a:t>
            </a:r>
          </a:p>
          <a:p>
            <a:r>
              <a:rPr lang="fr-FR" sz="2400" dirty="0" smtClean="0"/>
              <a:t>        ou bien la précéder, et la préparer, </a:t>
            </a:r>
          </a:p>
          <a:p>
            <a:endParaRPr lang="fr-FR" sz="2400" dirty="0" smtClean="0"/>
          </a:p>
          <a:p>
            <a:r>
              <a:rPr lang="fr-FR" sz="2400" dirty="0" smtClean="0"/>
              <a:t>Les tâches externalisées sont évaluées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05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4061"/>
            <a:ext cx="7772400" cy="220639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458200" cy="1752600"/>
          </a:xfrm>
        </p:spPr>
        <p:txBody>
          <a:bodyPr/>
          <a:lstStyle/>
          <a:p>
            <a:r>
              <a:rPr lang="fr-FR" dirty="0" smtClean="0"/>
              <a:t>Exemple avec </a:t>
            </a:r>
            <a:r>
              <a:rPr lang="fr-FR" dirty="0" err="1" smtClean="0"/>
              <a:t>Auda</a:t>
            </a:r>
            <a:endParaRPr lang="fr-FR" dirty="0" smtClean="0"/>
          </a:p>
          <a:p>
            <a:r>
              <a:rPr lang="fr-FR" dirty="0" smtClean="0"/>
              <a:t>city ou autre logiciel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371599" y="371604"/>
            <a:ext cx="75278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dirty="0" smtClean="0">
                <a:solidFill>
                  <a:prstClr val="black"/>
                </a:solidFill>
                <a:ea typeface="+mj-ea"/>
                <a:cs typeface="+mj-cs"/>
              </a:rPr>
              <a:t>Travailler à 2 sur </a:t>
            </a:r>
            <a:r>
              <a:rPr lang="fr-FR" sz="4400" dirty="0" err="1" smtClean="0">
                <a:solidFill>
                  <a:prstClr val="black"/>
                </a:solidFill>
                <a:ea typeface="+mj-ea"/>
                <a:cs typeface="+mj-cs"/>
              </a:rPr>
              <a:t>Audacity</a:t>
            </a:r>
            <a:endParaRPr lang="fr-FR" sz="44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5" name="Image 4" descr="Split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75" y="1571256"/>
            <a:ext cx="8117454" cy="1707116"/>
          </a:xfrm>
          <a:prstGeom prst="rect">
            <a:avLst/>
          </a:prstGeom>
        </p:spPr>
      </p:pic>
      <p:pic>
        <p:nvPicPr>
          <p:cNvPr id="6" name="Image 5" descr="split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195991"/>
            <a:ext cx="8213629" cy="2013213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30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Et ACAPELA </a:t>
            </a:r>
            <a:r>
              <a:rPr lang="fr-FR" dirty="0"/>
              <a:t>pour la voix de synthèse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thème culturel récurrent: </a:t>
            </a:r>
            <a:r>
              <a:rPr lang="fr-FR" dirty="0" err="1" smtClean="0"/>
              <a:t>Brain</a:t>
            </a:r>
            <a:r>
              <a:rPr lang="fr-FR" dirty="0" smtClean="0"/>
              <a:t> drain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66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6a00d83451c4f469e2017d40ae7ea1970c-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752" r="-61752"/>
          <a:stretch>
            <a:fillRect/>
          </a:stretch>
        </p:blipFill>
        <p:spPr>
          <a:xfrm>
            <a:off x="457200" y="863600"/>
            <a:ext cx="8229600" cy="52625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09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77334"/>
            <a:ext cx="8686800" cy="5448830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Son's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homework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too</a:t>
            </a:r>
            <a:r>
              <a:rPr lang="fr-FR" sz="2400" b="1" dirty="0" smtClean="0"/>
              <a:t> hard: </a:t>
            </a:r>
            <a:r>
              <a:rPr lang="fr-FR" sz="2400" b="1" dirty="0" err="1" smtClean="0"/>
              <a:t>Beckham</a:t>
            </a:r>
            <a:r>
              <a:rPr lang="fr-FR" sz="2400" b="1" dirty="0" smtClean="0"/>
              <a:t>         </a:t>
            </a:r>
            <a:r>
              <a:rPr lang="fr-FR" sz="2400" dirty="0" err="1" smtClean="0"/>
              <a:t>February</a:t>
            </a:r>
            <a:r>
              <a:rPr lang="fr-FR" sz="2400" dirty="0" smtClean="0"/>
              <a:t> 27,- 2006 </a:t>
            </a:r>
          </a:p>
          <a:p>
            <a:r>
              <a:rPr lang="fr-FR" sz="2400" b="1" dirty="0" err="1" smtClean="0"/>
              <a:t>Beckham</a:t>
            </a:r>
            <a:r>
              <a:rPr lang="fr-FR" sz="2400" b="1" dirty="0" smtClean="0"/>
              <a:t> a de la difficulté avec les devoirs de son fils de 6 ans</a:t>
            </a:r>
          </a:p>
          <a:p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5" name="Image 4" descr="Beck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18" y="1901580"/>
            <a:ext cx="7967782" cy="42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‘'</a:t>
            </a:r>
            <a:r>
              <a:rPr lang="fr-FR" i="1" dirty="0" err="1" smtClean="0"/>
              <a:t>Their</a:t>
            </a:r>
            <a:r>
              <a:rPr lang="fr-FR" i="1" dirty="0" smtClean="0"/>
              <a:t> </a:t>
            </a:r>
            <a:r>
              <a:rPr lang="fr-FR" i="1" dirty="0" err="1" smtClean="0"/>
              <a:t>homework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so</a:t>
            </a:r>
            <a:r>
              <a:rPr lang="fr-FR" i="1" dirty="0" smtClean="0"/>
              <a:t> hard </a:t>
            </a:r>
            <a:r>
              <a:rPr lang="fr-FR" i="1" dirty="0" err="1" smtClean="0"/>
              <a:t>these</a:t>
            </a:r>
            <a:r>
              <a:rPr lang="fr-FR" i="1" dirty="0" smtClean="0"/>
              <a:t> </a:t>
            </a:r>
            <a:r>
              <a:rPr lang="fr-FR" i="1" dirty="0" err="1" smtClean="0"/>
              <a:t>days</a:t>
            </a:r>
            <a:r>
              <a:rPr lang="fr-FR" i="1" dirty="0" smtClean="0"/>
              <a:t>. </a:t>
            </a:r>
            <a:r>
              <a:rPr lang="fr-FR" i="1" dirty="0" err="1" smtClean="0"/>
              <a:t>It's</a:t>
            </a:r>
            <a:r>
              <a:rPr lang="fr-FR" i="1" dirty="0" smtClean="0"/>
              <a:t> </a:t>
            </a:r>
            <a:r>
              <a:rPr lang="fr-FR" i="1" dirty="0" err="1" smtClean="0"/>
              <a:t>totally</a:t>
            </a:r>
            <a:r>
              <a:rPr lang="fr-FR" i="1" dirty="0" smtClean="0"/>
              <a:t> </a:t>
            </a:r>
            <a:r>
              <a:rPr lang="fr-FR" i="1" dirty="0" err="1" smtClean="0"/>
              <a:t>done</a:t>
            </a:r>
            <a:r>
              <a:rPr lang="fr-FR" i="1" dirty="0" smtClean="0"/>
              <a:t> </a:t>
            </a:r>
            <a:r>
              <a:rPr lang="fr-FR" i="1" dirty="0" err="1" smtClean="0"/>
              <a:t>differently</a:t>
            </a:r>
            <a:r>
              <a:rPr lang="fr-FR" i="1" dirty="0" smtClean="0"/>
              <a:t> to </a:t>
            </a:r>
            <a:r>
              <a:rPr lang="fr-FR" i="1" dirty="0" err="1" smtClean="0"/>
              <a:t>what</a:t>
            </a:r>
            <a:r>
              <a:rPr lang="fr-FR" i="1" dirty="0" smtClean="0"/>
              <a:t> </a:t>
            </a:r>
            <a:r>
              <a:rPr lang="fr-FR" sz="4400" b="1" i="1" dirty="0" smtClean="0">
                <a:solidFill>
                  <a:srgbClr val="953735"/>
                </a:solidFill>
              </a:rPr>
              <a:t>I </a:t>
            </a:r>
            <a:r>
              <a:rPr lang="fr-FR" sz="4400" b="1" i="1" dirty="0" err="1" smtClean="0">
                <a:solidFill>
                  <a:srgbClr val="953735"/>
                </a:solidFill>
              </a:rPr>
              <a:t>was</a:t>
            </a:r>
            <a:r>
              <a:rPr lang="fr-FR" sz="4400" b="1" i="1" dirty="0" smtClean="0">
                <a:solidFill>
                  <a:srgbClr val="953735"/>
                </a:solidFill>
              </a:rPr>
              <a:t> </a:t>
            </a:r>
            <a:r>
              <a:rPr lang="fr-FR" sz="4400" b="1" i="1" dirty="0" err="1" smtClean="0">
                <a:solidFill>
                  <a:srgbClr val="953735"/>
                </a:solidFill>
              </a:rPr>
              <a:t>teached</a:t>
            </a:r>
            <a:r>
              <a:rPr lang="fr-FR" sz="4400" b="1" i="1" dirty="0" smtClean="0">
                <a:solidFill>
                  <a:srgbClr val="953735"/>
                </a:solidFill>
              </a:rPr>
              <a:t> </a:t>
            </a:r>
            <a:r>
              <a:rPr lang="fr-FR" i="1" dirty="0" smtClean="0"/>
              <a:t>[sic] </a:t>
            </a:r>
            <a:r>
              <a:rPr lang="fr-FR" i="1" dirty="0" err="1" smtClean="0"/>
              <a:t>when</a:t>
            </a:r>
            <a:r>
              <a:rPr lang="fr-FR" i="1" dirty="0" smtClean="0"/>
              <a:t> I </a:t>
            </a:r>
            <a:r>
              <a:rPr lang="fr-FR" i="1" dirty="0" err="1" smtClean="0"/>
              <a:t>was</a:t>
            </a:r>
            <a:r>
              <a:rPr lang="fr-FR" i="1" dirty="0" smtClean="0"/>
              <a:t> </a:t>
            </a:r>
            <a:r>
              <a:rPr lang="fr-FR" i="1" dirty="0" err="1" smtClean="0"/>
              <a:t>at</a:t>
            </a:r>
            <a:r>
              <a:rPr lang="fr-FR" i="1" dirty="0" smtClean="0"/>
              <a:t> </a:t>
            </a:r>
            <a:r>
              <a:rPr lang="fr-FR" i="1" dirty="0" err="1" smtClean="0"/>
              <a:t>school</a:t>
            </a:r>
            <a:r>
              <a:rPr lang="fr-FR" i="1" dirty="0" smtClean="0"/>
              <a:t>."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8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capela Beckham.tif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3" r="-14923"/>
          <a:stretch>
            <a:fillRect/>
          </a:stretch>
        </p:blipFill>
        <p:spPr>
          <a:xfrm>
            <a:off x="-286658" y="-689201"/>
            <a:ext cx="9790569" cy="7093630"/>
          </a:xfr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3" name="21  Acapela Beckham - c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432640" y="4104782"/>
            <a:ext cx="53563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0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Quand l’établissement permettra t-il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6652"/>
            <a:ext cx="5413102" cy="3986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Ces créneaux, ces espaces, ces lieux de </a:t>
            </a:r>
            <a:r>
              <a:rPr lang="fr-FR" dirty="0" err="1" smtClean="0"/>
              <a:t>co-construction</a:t>
            </a:r>
            <a:r>
              <a:rPr lang="fr-FR" dirty="0" smtClean="0"/>
              <a:t> du sens, d’unités de sens, ces recherches d’intonations qui les ponctuent oralement , </a:t>
            </a:r>
          </a:p>
          <a:p>
            <a:pPr>
              <a:buNone/>
            </a:pPr>
            <a:r>
              <a:rPr lang="fr-FR" dirty="0" smtClean="0"/>
              <a:t>    ces schémas accentuels, 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4" name="Image 3" descr="jigsaw-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42" y="1600200"/>
            <a:ext cx="3026058" cy="418604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294" y="2397222"/>
            <a:ext cx="4609660" cy="41854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Ces conflits </a:t>
            </a:r>
            <a:r>
              <a:rPr lang="fr-FR" dirty="0" err="1" smtClean="0"/>
              <a:t>socio-cognitifs</a:t>
            </a:r>
            <a:r>
              <a:rPr lang="fr-FR" dirty="0" smtClean="0"/>
              <a:t> qui contribuent à la mise en mémoire, car liés et ancrés à l’événement de leurs survenue 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conflit socio-cognitif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500" r="-10500"/>
          <a:stretch>
            <a:fillRect/>
          </a:stretch>
        </p:blipFill>
        <p:spPr>
          <a:xfrm>
            <a:off x="4883954" y="712690"/>
            <a:ext cx="4476699" cy="2462012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04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 ja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3294912" y="2379134"/>
            <a:ext cx="6465911" cy="3556002"/>
          </a:xfrm>
        </p:spPr>
      </p:pic>
      <p:pic>
        <p:nvPicPr>
          <p:cNvPr id="5" name="Image 4" descr="Y jac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04" y="842960"/>
            <a:ext cx="3051175" cy="305117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5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Top-down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Processus descendant</a:t>
            </a:r>
          </a:p>
          <a:p>
            <a:r>
              <a:rPr lang="fr-FR" dirty="0" smtClean="0"/>
              <a:t>Du connu vers l’inconnu</a:t>
            </a:r>
          </a:p>
          <a:p>
            <a:r>
              <a:rPr lang="fr-FR" dirty="0" smtClean="0"/>
              <a:t>Par étapes facilitatrices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57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Espace réservé du contenu 3" descr="quest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- 10 janvier 2014 -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2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Combien de PETITS locaux dans votre établissement ….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…. permettent à 2-3 élèves de travailler ensemble, en autonomie préparée ?:  </a:t>
            </a:r>
          </a:p>
          <a:p>
            <a:r>
              <a:rPr lang="fr-FR" b="1" dirty="0" smtClean="0"/>
              <a:t>Écoute</a:t>
            </a:r>
            <a:r>
              <a:rPr lang="fr-FR" dirty="0" smtClean="0"/>
              <a:t>, séquençage en unités de sens sur </a:t>
            </a:r>
            <a:r>
              <a:rPr lang="fr-FR" dirty="0" err="1" smtClean="0"/>
              <a:t>Audacity</a:t>
            </a:r>
            <a:r>
              <a:rPr lang="fr-FR" dirty="0" smtClean="0"/>
              <a:t>, </a:t>
            </a:r>
            <a:r>
              <a:rPr lang="fr-FR" b="1" dirty="0" smtClean="0"/>
              <a:t>recherche </a:t>
            </a:r>
            <a:r>
              <a:rPr lang="fr-FR" dirty="0" smtClean="0"/>
              <a:t>documentaire, réflexions sur la langue </a:t>
            </a:r>
            <a:r>
              <a:rPr lang="fr-FR" b="1" dirty="0" smtClean="0"/>
              <a:t>traduite </a:t>
            </a:r>
            <a:r>
              <a:rPr lang="fr-FR" dirty="0" smtClean="0"/>
              <a:t>dans un montage A4 bilingue, constitution du </a:t>
            </a:r>
            <a:r>
              <a:rPr lang="fr-FR" b="1" dirty="0" smtClean="0"/>
              <a:t>lexique </a:t>
            </a:r>
            <a:r>
              <a:rPr lang="fr-FR" dirty="0" smtClean="0"/>
              <a:t>du </a:t>
            </a:r>
            <a:r>
              <a:rPr lang="fr-FR" dirty="0" err="1" smtClean="0"/>
              <a:t>groupe-classe</a:t>
            </a:r>
            <a:r>
              <a:rPr lang="fr-FR" dirty="0" smtClean="0"/>
              <a:t>,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23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France – a </a:t>
            </a:r>
            <a:r>
              <a:rPr lang="fr-FR" dirty="0" err="1" smtClean="0"/>
              <a:t>foreign</a:t>
            </a:r>
            <a:r>
              <a:rPr lang="fr-FR" dirty="0" smtClean="0"/>
              <a:t> perspective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fr-FR" i="1" dirty="0" err="1"/>
              <a:t>Cocaine</a:t>
            </a:r>
            <a:r>
              <a:rPr lang="fr-FR" i="1" dirty="0"/>
              <a:t> on Air France plane SS 15.mp3</a:t>
            </a:r>
            <a:endParaRPr lang="fr-FR" dirty="0"/>
          </a:p>
          <a:p>
            <a:pPr lvl="0"/>
            <a:r>
              <a:rPr lang="fr-FR" i="1" dirty="0"/>
              <a:t>First French </a:t>
            </a:r>
            <a:r>
              <a:rPr lang="fr-FR" i="1" dirty="0" err="1"/>
              <a:t>cinema</a:t>
            </a:r>
            <a:r>
              <a:rPr lang="fr-FR" i="1" dirty="0"/>
              <a:t> EDEN  in La Ciotat reopens.mp3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Assembly</a:t>
            </a:r>
            <a:r>
              <a:rPr lang="fr-FR" i="1" dirty="0"/>
              <a:t> &amp; </a:t>
            </a:r>
            <a:r>
              <a:rPr lang="fr-FR" i="1" dirty="0" err="1"/>
              <a:t>Syrian</a:t>
            </a:r>
            <a:r>
              <a:rPr lang="fr-FR" i="1" dirty="0"/>
              <a:t> stance of Hollande SS 15.mp3</a:t>
            </a:r>
            <a:endParaRPr lang="fr-FR" dirty="0"/>
          </a:p>
          <a:p>
            <a:pPr lvl="0"/>
            <a:r>
              <a:rPr lang="fr-FR" i="1" dirty="0"/>
              <a:t>French footballers to </a:t>
            </a:r>
            <a:r>
              <a:rPr lang="fr-FR" i="1" dirty="0" err="1"/>
              <a:t>strike</a:t>
            </a:r>
            <a:r>
              <a:rPr lang="fr-FR" i="1" dirty="0"/>
              <a:t> over </a:t>
            </a:r>
            <a:r>
              <a:rPr lang="fr-FR" i="1" dirty="0" err="1"/>
              <a:t>tax</a:t>
            </a:r>
            <a:r>
              <a:rPr lang="fr-FR" i="1" dirty="0"/>
              <a:t> .mp3</a:t>
            </a:r>
            <a:endParaRPr lang="fr-FR" dirty="0"/>
          </a:p>
          <a:p>
            <a:pPr lvl="0"/>
            <a:r>
              <a:rPr lang="fr-FR" i="1" dirty="0"/>
              <a:t>Hollande on 75% </a:t>
            </a:r>
            <a:r>
              <a:rPr lang="fr-FR" i="1" dirty="0" err="1"/>
              <a:t>tax</a:t>
            </a:r>
            <a:r>
              <a:rPr lang="fr-FR" i="1" dirty="0"/>
              <a:t> of footballers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hostages</a:t>
            </a:r>
            <a:r>
              <a:rPr lang="fr-FR" i="1" dirty="0"/>
              <a:t> </a:t>
            </a:r>
            <a:r>
              <a:rPr lang="fr-FR" i="1" dirty="0" err="1"/>
              <a:t>freed</a:t>
            </a:r>
            <a:r>
              <a:rPr lang="fr-FR" i="1" dirty="0"/>
              <a:t> in Niger  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hostages</a:t>
            </a:r>
            <a:r>
              <a:rPr lang="fr-FR" i="1" dirty="0"/>
              <a:t> </a:t>
            </a:r>
            <a:r>
              <a:rPr lang="fr-FR" i="1" dirty="0" err="1"/>
              <a:t>released</a:t>
            </a:r>
            <a:r>
              <a:rPr lang="fr-FR" i="1" dirty="0"/>
              <a:t>  </a:t>
            </a:r>
            <a:endParaRPr lang="fr-FR" dirty="0"/>
          </a:p>
          <a:p>
            <a:pPr lvl="0"/>
            <a:r>
              <a:rPr lang="fr-FR" i="1" dirty="0"/>
              <a:t>French new taxes JM Ayraud.mp3</a:t>
            </a:r>
            <a:endParaRPr lang="fr-FR" dirty="0"/>
          </a:p>
          <a:p>
            <a:pPr marL="0" lv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32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speaking</a:t>
            </a:r>
            <a:r>
              <a:rPr lang="fr-FR" i="1" dirty="0" smtClean="0"/>
              <a:t> English - </a:t>
            </a:r>
            <a:endParaRPr lang="fr-FR" dirty="0" smtClean="0"/>
          </a:p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strike</a:t>
            </a:r>
            <a:r>
              <a:rPr lang="fr-FR" i="1" dirty="0" smtClean="0"/>
              <a:t> over pensions changes </a:t>
            </a:r>
            <a:endParaRPr lang="fr-FR" dirty="0" smtClean="0"/>
          </a:p>
          <a:p>
            <a:pPr lvl="0"/>
            <a:r>
              <a:rPr lang="fr-FR" i="1" dirty="0" smtClean="0"/>
              <a:t>Hollande </a:t>
            </a:r>
            <a:r>
              <a:rPr lang="fr-FR" i="1" dirty="0" err="1" smtClean="0"/>
              <a:t>furious</a:t>
            </a:r>
            <a:r>
              <a:rPr lang="fr-FR" i="1" dirty="0" smtClean="0"/>
              <a:t> over US </a:t>
            </a:r>
            <a:r>
              <a:rPr lang="fr-FR" i="1" dirty="0" err="1" smtClean="0"/>
              <a:t>tapping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President</a:t>
            </a:r>
            <a:r>
              <a:rPr lang="fr-FR" i="1" dirty="0" smtClean="0"/>
              <a:t> </a:t>
            </a:r>
            <a:r>
              <a:rPr lang="fr-FR" i="1" dirty="0" err="1" smtClean="0"/>
              <a:t>Francois</a:t>
            </a:r>
            <a:r>
              <a:rPr lang="fr-FR" i="1" dirty="0" smtClean="0"/>
              <a:t> Hollande </a:t>
            </a:r>
            <a:r>
              <a:rPr lang="fr-FR" i="1" dirty="0" err="1" smtClean="0"/>
              <a:t>voices</a:t>
            </a:r>
            <a:r>
              <a:rPr lang="fr-FR" i="1" dirty="0" smtClean="0"/>
              <a:t> </a:t>
            </a:r>
            <a:r>
              <a:rPr lang="fr-FR" i="1" dirty="0" err="1" smtClean="0"/>
              <a:t>concerns</a:t>
            </a:r>
            <a:endParaRPr lang="fr-FR" dirty="0" smtClean="0"/>
          </a:p>
          <a:p>
            <a:pPr lvl="0"/>
            <a:r>
              <a:rPr lang="fr-FR" i="1" dirty="0" smtClean="0"/>
              <a:t>Obama </a:t>
            </a:r>
            <a:r>
              <a:rPr lang="fr-FR" i="1" dirty="0" err="1" smtClean="0"/>
              <a:t>defuses</a:t>
            </a:r>
            <a:r>
              <a:rPr lang="fr-FR" i="1" dirty="0" smtClean="0"/>
              <a:t> French phone </a:t>
            </a:r>
            <a:r>
              <a:rPr lang="fr-FR" i="1" dirty="0" err="1" smtClean="0"/>
              <a:t>tapping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err="1" smtClean="0"/>
              <a:t>Oradour</a:t>
            </a:r>
            <a:r>
              <a:rPr lang="fr-FR" i="1" dirty="0" smtClean="0"/>
              <a:t> </a:t>
            </a:r>
            <a:r>
              <a:rPr lang="fr-FR" i="1" dirty="0" err="1" smtClean="0"/>
              <a:t>commemoration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err="1" smtClean="0"/>
              <a:t>Pink</a:t>
            </a:r>
            <a:r>
              <a:rPr lang="fr-FR" i="1" dirty="0" smtClean="0"/>
              <a:t> </a:t>
            </a:r>
            <a:r>
              <a:rPr lang="fr-FR" i="1" dirty="0" err="1" smtClean="0"/>
              <a:t>Panther</a:t>
            </a:r>
            <a:r>
              <a:rPr lang="fr-FR" i="1" dirty="0" smtClean="0"/>
              <a:t> gang </a:t>
            </a:r>
            <a:r>
              <a:rPr lang="fr-FR" i="1" dirty="0" err="1" smtClean="0"/>
              <a:t>strikes</a:t>
            </a:r>
            <a:r>
              <a:rPr lang="fr-FR" i="1" dirty="0" smtClean="0"/>
              <a:t> </a:t>
            </a:r>
            <a:r>
              <a:rPr lang="fr-FR" i="1" dirty="0" err="1" smtClean="0"/>
              <a:t>again</a:t>
            </a:r>
            <a:r>
              <a:rPr lang="fr-FR" i="1" dirty="0" smtClean="0"/>
              <a:t> in France  </a:t>
            </a:r>
            <a:endParaRPr lang="fr-FR" dirty="0" smtClean="0"/>
          </a:p>
          <a:p>
            <a:pPr lvl="0"/>
            <a:r>
              <a:rPr lang="fr-FR" i="1" dirty="0" smtClean="0"/>
              <a:t>Amazon dispute in France 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 ≠ Evaluation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la compréhension orale d'un message de 1' est la CONSEQUENCE </a:t>
            </a:r>
            <a:r>
              <a:rPr lang="fr-FR" dirty="0" smtClean="0"/>
              <a:t>attendue d'une </a:t>
            </a:r>
            <a:r>
              <a:rPr lang="fr-FR" dirty="0"/>
              <a:t>stratégie de formation constituée de tout autre chose que de messages de 1'</a:t>
            </a:r>
          </a:p>
          <a:p>
            <a:r>
              <a:rPr lang="fr-FR" dirty="0"/>
              <a:t>les auditions calibrées &amp; acharnées de ces messages sont à réserver à des évaluations formatives, et finales,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17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redondance aussi à l’oral du Bac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95130" cy="4525963"/>
          </a:xfrm>
        </p:spPr>
        <p:txBody>
          <a:bodyPr>
            <a:normAutofit fontScale="25000" lnSpcReduction="20000"/>
          </a:bodyPr>
          <a:lstStyle/>
          <a:p>
            <a:r>
              <a:rPr lang="en-GB" sz="8000" dirty="0" err="1" smtClean="0"/>
              <a:t>une</a:t>
            </a:r>
            <a:r>
              <a:rPr lang="en-GB" sz="8000" dirty="0" smtClean="0"/>
              <a:t> </a:t>
            </a:r>
            <a:r>
              <a:rPr lang="en-GB" sz="8000" u="sng" dirty="0" err="1" smtClean="0"/>
              <a:t>présentation</a:t>
            </a:r>
            <a:r>
              <a:rPr lang="en-GB" sz="8000" u="sng" dirty="0" smtClean="0"/>
              <a:t> MULTIPLE de documents </a:t>
            </a:r>
            <a:r>
              <a:rPr lang="en-GB" sz="8000" u="sng" dirty="0" err="1" smtClean="0"/>
              <a:t>relatant</a:t>
            </a:r>
            <a:r>
              <a:rPr lang="en-GB" sz="8000" u="sng" dirty="0" smtClean="0"/>
              <a:t> la </a:t>
            </a:r>
            <a:r>
              <a:rPr lang="en-GB" sz="8000" u="sng" dirty="0" err="1" smtClean="0"/>
              <a:t>même</a:t>
            </a:r>
            <a:r>
              <a:rPr lang="en-GB" sz="8000" u="sng" dirty="0" smtClean="0"/>
              <a:t> information</a:t>
            </a:r>
            <a:endParaRPr lang="en-GB" sz="8000" dirty="0" smtClean="0"/>
          </a:p>
          <a:p>
            <a:r>
              <a:rPr lang="en-GB" sz="8000" dirty="0" err="1" smtClean="0"/>
              <a:t>depuis</a:t>
            </a:r>
            <a:r>
              <a:rPr lang="en-GB" sz="8000" dirty="0" smtClean="0"/>
              <a:t> 3 </a:t>
            </a:r>
            <a:r>
              <a:rPr lang="en-GB" sz="8000" dirty="0" err="1" smtClean="0"/>
              <a:t>ans</a:t>
            </a:r>
            <a:r>
              <a:rPr lang="en-GB" sz="8000" dirty="0" smtClean="0"/>
              <a:t> je propose la </a:t>
            </a:r>
            <a:r>
              <a:rPr lang="en-GB" sz="8000" dirty="0" err="1" smtClean="0"/>
              <a:t>même</a:t>
            </a:r>
            <a:r>
              <a:rPr lang="en-GB" sz="8000" dirty="0" smtClean="0"/>
              <a:t> </a:t>
            </a:r>
            <a:r>
              <a:rPr lang="en-GB" sz="8000" dirty="0" err="1" smtClean="0"/>
              <a:t>approche</a:t>
            </a:r>
            <a:r>
              <a:rPr lang="en-GB" sz="8000" dirty="0" smtClean="0"/>
              <a:t> en </a:t>
            </a:r>
            <a:r>
              <a:rPr lang="en-GB" sz="8000" dirty="0" err="1" smtClean="0"/>
              <a:t>évaluation</a:t>
            </a:r>
            <a:r>
              <a:rPr lang="en-GB" sz="8000" dirty="0" smtClean="0"/>
              <a:t>.</a:t>
            </a:r>
          </a:p>
          <a:p>
            <a:endParaRPr lang="en-GB" sz="8000" dirty="0" smtClean="0"/>
          </a:p>
          <a:p>
            <a:r>
              <a:rPr lang="en-GB" sz="8000" dirty="0" smtClean="0"/>
              <a:t>Au lieu d'un SEUL document AUDIO de 2' , qui </a:t>
            </a:r>
            <a:r>
              <a:rPr lang="en-GB" sz="8000" dirty="0" err="1" smtClean="0"/>
              <a:t>représente</a:t>
            </a:r>
            <a:r>
              <a:rPr lang="en-GB" sz="8000" dirty="0" smtClean="0"/>
              <a:t> TROP </a:t>
            </a:r>
            <a:r>
              <a:rPr lang="en-GB" sz="8000" dirty="0" err="1" smtClean="0"/>
              <a:t>d'informations</a:t>
            </a:r>
            <a:r>
              <a:rPr lang="en-GB" sz="8000" dirty="0" smtClean="0"/>
              <a:t>, (</a:t>
            </a:r>
            <a:r>
              <a:rPr lang="en-GB" sz="8000" dirty="0" err="1" smtClean="0"/>
              <a:t>à</a:t>
            </a:r>
            <a:r>
              <a:rPr lang="en-GB" sz="8000" dirty="0" smtClean="0"/>
              <a:t> </a:t>
            </a:r>
            <a:r>
              <a:rPr lang="en-GB" sz="8000" dirty="0" err="1" smtClean="0"/>
              <a:t>ce</a:t>
            </a:r>
            <a:r>
              <a:rPr lang="en-GB" sz="8000" dirty="0" smtClean="0"/>
              <a:t> </a:t>
            </a:r>
            <a:r>
              <a:rPr lang="en-GB" sz="8000" dirty="0" err="1" smtClean="0"/>
              <a:t>niveau</a:t>
            </a:r>
            <a:r>
              <a:rPr lang="en-GB" sz="8000" dirty="0" smtClean="0"/>
              <a:t> </a:t>
            </a:r>
            <a:r>
              <a:rPr lang="en-GB" sz="8000" dirty="0" err="1" smtClean="0"/>
              <a:t>d'études</a:t>
            </a:r>
            <a:r>
              <a:rPr lang="en-GB" sz="8000" dirty="0" smtClean="0"/>
              <a:t> !!!, </a:t>
            </a:r>
            <a:r>
              <a:rPr lang="en-GB" sz="8000" dirty="0" err="1" smtClean="0"/>
              <a:t>soyons</a:t>
            </a:r>
            <a:r>
              <a:rPr lang="en-GB" sz="8000" dirty="0" smtClean="0"/>
              <a:t> </a:t>
            </a:r>
            <a:r>
              <a:rPr lang="en-GB" sz="8000" dirty="0" err="1" smtClean="0"/>
              <a:t>sérieux</a:t>
            </a:r>
            <a:r>
              <a:rPr lang="en-GB" sz="8000" dirty="0" smtClean="0"/>
              <a:t> !!)</a:t>
            </a:r>
          </a:p>
          <a:p>
            <a:r>
              <a:rPr lang="en-GB" sz="8000" dirty="0" smtClean="0"/>
              <a:t>=&gt;  un montage de 2 </a:t>
            </a:r>
            <a:r>
              <a:rPr lang="en-GB" sz="8000" dirty="0" err="1" smtClean="0"/>
              <a:t>ou</a:t>
            </a:r>
            <a:r>
              <a:rPr lang="en-GB" sz="8000" dirty="0" smtClean="0"/>
              <a:t> 3 documents AUTHENTIQUES, </a:t>
            </a:r>
            <a:r>
              <a:rPr lang="en-GB" sz="8000" dirty="0" err="1" smtClean="0"/>
              <a:t>intacts</a:t>
            </a:r>
            <a:r>
              <a:rPr lang="en-GB" sz="8000" dirty="0" smtClean="0"/>
              <a:t> = NON-DECOUPES,</a:t>
            </a:r>
          </a:p>
          <a:p>
            <a:r>
              <a:rPr lang="en-GB" sz="8000" dirty="0" smtClean="0"/>
              <a:t>qui </a:t>
            </a:r>
            <a:r>
              <a:rPr lang="en-GB" sz="8000" dirty="0" err="1" smtClean="0"/>
              <a:t>relatent</a:t>
            </a:r>
            <a:r>
              <a:rPr lang="en-GB" sz="8000" dirty="0" smtClean="0"/>
              <a:t> la </a:t>
            </a:r>
            <a:r>
              <a:rPr lang="en-GB" sz="8000" dirty="0" err="1" smtClean="0"/>
              <a:t>même</a:t>
            </a:r>
            <a:r>
              <a:rPr lang="en-GB" sz="8000" dirty="0" smtClean="0"/>
              <a:t> information, </a:t>
            </a:r>
          </a:p>
          <a:p>
            <a:r>
              <a:rPr lang="en-GB" sz="8000" dirty="0" smtClean="0"/>
              <a:t>de </a:t>
            </a:r>
            <a:r>
              <a:rPr lang="en-GB" sz="8000" dirty="0" err="1" smtClean="0"/>
              <a:t>différentes</a:t>
            </a:r>
            <a:r>
              <a:rPr lang="en-GB" sz="8000" dirty="0" smtClean="0"/>
              <a:t> </a:t>
            </a:r>
            <a:r>
              <a:rPr lang="en-GB" sz="8000" dirty="0" err="1" smtClean="0"/>
              <a:t>longueurs</a:t>
            </a:r>
            <a:r>
              <a:rPr lang="en-GB" sz="8000" dirty="0" smtClean="0"/>
              <a:t> (titre - report 1 + report 2)</a:t>
            </a:r>
          </a:p>
          <a:p>
            <a:r>
              <a:rPr lang="en-GB" sz="8000" dirty="0" smtClean="0"/>
              <a:t>et </a:t>
            </a:r>
            <a:r>
              <a:rPr lang="en-GB" sz="8000" dirty="0" err="1" smtClean="0"/>
              <a:t>différentes</a:t>
            </a:r>
            <a:r>
              <a:rPr lang="en-GB" sz="8000" dirty="0" smtClean="0"/>
              <a:t> provenances (Midnight News + NEWS Briefing), </a:t>
            </a:r>
            <a:r>
              <a:rPr lang="en-GB" sz="8000" dirty="0" err="1" smtClean="0"/>
              <a:t>comme</a:t>
            </a:r>
            <a:r>
              <a:rPr lang="en-GB" sz="8000" dirty="0" smtClean="0"/>
              <a:t> </a:t>
            </a:r>
            <a:r>
              <a:rPr lang="en-GB" sz="8000" dirty="0" err="1" smtClean="0"/>
              <a:t>sur</a:t>
            </a:r>
            <a:r>
              <a:rPr lang="en-GB" sz="8000" dirty="0" smtClean="0"/>
              <a:t> le blog</a:t>
            </a:r>
          </a:p>
          <a:p>
            <a:r>
              <a:rPr lang="en-GB" sz="8000" dirty="0" smtClean="0"/>
              <a:t> illustrations: 4 montages de </a:t>
            </a:r>
            <a:r>
              <a:rPr lang="en-GB" sz="8000" dirty="0" err="1" smtClean="0"/>
              <a:t>ces</a:t>
            </a:r>
            <a:r>
              <a:rPr lang="en-GB" sz="8000" dirty="0" smtClean="0"/>
              <a:t> </a:t>
            </a:r>
            <a:r>
              <a:rPr lang="en-GB" sz="8000" dirty="0" err="1" smtClean="0"/>
              <a:t>dernières</a:t>
            </a:r>
            <a:r>
              <a:rPr lang="en-GB" sz="8000" dirty="0" smtClean="0"/>
              <a:t> </a:t>
            </a:r>
            <a:r>
              <a:rPr lang="en-GB" sz="8000" dirty="0" err="1" smtClean="0"/>
              <a:t>semaines</a:t>
            </a:r>
            <a:endParaRPr lang="en-GB" sz="8000" dirty="0" smtClean="0"/>
          </a:p>
          <a:p>
            <a:pPr lvl="1"/>
            <a:r>
              <a:rPr lang="en-GB" sz="8000" dirty="0" smtClean="0"/>
              <a:t>Smoking Ban consequences 1, 2, 3</a:t>
            </a:r>
          </a:p>
          <a:p>
            <a:pPr lvl="1"/>
            <a:r>
              <a:rPr lang="en-GB" sz="8000" dirty="0" smtClean="0"/>
              <a:t>Scottish price of alcohol 1, 2 - </a:t>
            </a:r>
            <a:r>
              <a:rPr lang="en-GB" sz="8000" dirty="0" err="1" smtClean="0"/>
              <a:t>copie</a:t>
            </a:r>
            <a:endParaRPr lang="en-GB" sz="8000" dirty="0" smtClean="0"/>
          </a:p>
          <a:p>
            <a:pPr lvl="1"/>
            <a:r>
              <a:rPr lang="en-GB" sz="8000" dirty="0" smtClean="0"/>
              <a:t>Red Bull creator MN + NB 1'00</a:t>
            </a:r>
          </a:p>
          <a:p>
            <a:pPr lvl="1"/>
            <a:r>
              <a:rPr lang="en-GB" sz="8000" dirty="0" smtClean="0"/>
              <a:t>Sunday trading laws MN + NB 1'30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46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Nous </a:t>
            </a:r>
            <a:r>
              <a:rPr lang="en-GB" dirty="0" err="1" smtClean="0"/>
              <a:t>partageons</a:t>
            </a:r>
            <a:r>
              <a:rPr lang="en-GB" dirty="0" smtClean="0"/>
              <a:t> </a:t>
            </a:r>
            <a:r>
              <a:rPr lang="en-GB" dirty="0" err="1" smtClean="0"/>
              <a:t>une</a:t>
            </a:r>
            <a:r>
              <a:rPr lang="en-GB" dirty="0" smtClean="0"/>
              <a:t> conviction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 </a:t>
            </a:r>
            <a:r>
              <a:rPr lang="en-GB" dirty="0" err="1" smtClean="0"/>
              <a:t>évaluer</a:t>
            </a:r>
            <a:r>
              <a:rPr lang="en-GB" dirty="0" smtClean="0"/>
              <a:t> </a:t>
            </a:r>
            <a:r>
              <a:rPr lang="en-GB" dirty="0" err="1" smtClean="0"/>
              <a:t>n'est</a:t>
            </a:r>
            <a:r>
              <a:rPr lang="en-GB" dirty="0" smtClean="0"/>
              <a:t> pas </a:t>
            </a:r>
            <a:r>
              <a:rPr lang="en-GB" dirty="0" err="1" smtClean="0"/>
              <a:t>piéger</a:t>
            </a:r>
            <a:r>
              <a:rPr lang="en-GB" dirty="0" smtClean="0"/>
              <a:t> !</a:t>
            </a:r>
          </a:p>
          <a:p>
            <a:r>
              <a:rPr lang="en-GB" dirty="0" err="1" smtClean="0"/>
              <a:t>Même</a:t>
            </a:r>
            <a:r>
              <a:rPr lang="en-GB" dirty="0" smtClean="0"/>
              <a:t> en </a:t>
            </a:r>
            <a:r>
              <a:rPr lang="en-GB" dirty="0" err="1" smtClean="0"/>
              <a:t>évaluation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n'est</a:t>
            </a:r>
            <a:r>
              <a:rPr lang="en-GB" dirty="0" smtClean="0"/>
              <a:t> pas </a:t>
            </a:r>
            <a:r>
              <a:rPr lang="en-GB" dirty="0" err="1" smtClean="0"/>
              <a:t>interdit</a:t>
            </a:r>
            <a:r>
              <a:rPr lang="en-GB" dirty="0" smtClean="0"/>
              <a:t> </a:t>
            </a:r>
            <a:r>
              <a:rPr lang="en-GB" dirty="0" err="1" smtClean="0"/>
              <a:t>d'encourager</a:t>
            </a:r>
            <a:r>
              <a:rPr lang="en-GB" dirty="0" smtClean="0"/>
              <a:t> la </a:t>
            </a:r>
            <a:r>
              <a:rPr lang="en-GB" dirty="0" err="1" smtClean="0"/>
              <a:t>compréhension</a:t>
            </a:r>
            <a:r>
              <a:rPr lang="en-GB" dirty="0" smtClean="0"/>
              <a:t> (</a:t>
            </a:r>
            <a:r>
              <a:rPr lang="en-GB" dirty="0" err="1" smtClean="0"/>
              <a:t>ici</a:t>
            </a:r>
            <a:r>
              <a:rPr lang="en-GB" dirty="0" smtClean="0"/>
              <a:t> par la </a:t>
            </a:r>
            <a:r>
              <a:rPr lang="en-GB" dirty="0" err="1" smtClean="0"/>
              <a:t>redondance</a:t>
            </a:r>
            <a:r>
              <a:rPr lang="en-GB" dirty="0" smtClean="0"/>
              <a:t>)</a:t>
            </a:r>
          </a:p>
          <a:p>
            <a:r>
              <a:rPr lang="en-GB" dirty="0" smtClean="0"/>
              <a:t>la discrimination pour </a:t>
            </a:r>
            <a:r>
              <a:rPr lang="en-GB" dirty="0" err="1" smtClean="0"/>
              <a:t>l'évaluation</a:t>
            </a:r>
            <a:r>
              <a:rPr lang="en-GB" dirty="0" smtClean="0"/>
              <a:t> se </a:t>
            </a:r>
            <a:r>
              <a:rPr lang="en-GB" dirty="0" err="1" smtClean="0"/>
              <a:t>fera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(par) les </a:t>
            </a:r>
            <a:r>
              <a:rPr lang="en-GB" dirty="0" err="1" smtClean="0"/>
              <a:t>infos</a:t>
            </a:r>
            <a:r>
              <a:rPr lang="en-GB" dirty="0" smtClean="0"/>
              <a:t> </a:t>
            </a:r>
            <a:r>
              <a:rPr lang="en-GB" dirty="0" err="1" smtClean="0"/>
              <a:t>complémentaires</a:t>
            </a:r>
            <a:r>
              <a:rPr lang="en-GB" dirty="0" smtClean="0"/>
              <a:t>, plus </a:t>
            </a:r>
            <a:r>
              <a:rPr lang="en-GB" dirty="0" err="1" smtClean="0"/>
              <a:t>difficiles</a:t>
            </a:r>
            <a:r>
              <a:rPr lang="en-GB" dirty="0" smtClean="0"/>
              <a:t> , </a:t>
            </a:r>
            <a:r>
              <a:rPr lang="en-GB" dirty="0" err="1" smtClean="0"/>
              <a:t>contenues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la version 2, </a:t>
            </a:r>
            <a:r>
              <a:rPr lang="en-GB" dirty="0" err="1" smtClean="0"/>
              <a:t>ou</a:t>
            </a:r>
            <a:r>
              <a:rPr lang="en-GB" dirty="0" smtClean="0"/>
              <a:t> 3</a:t>
            </a:r>
          </a:p>
          <a:p>
            <a:r>
              <a:rPr lang="en-GB" dirty="0" err="1" smtClean="0"/>
              <a:t>Comme</a:t>
            </a:r>
            <a:r>
              <a:rPr lang="en-GB" dirty="0" smtClean="0"/>
              <a:t> pour les </a:t>
            </a:r>
            <a:r>
              <a:rPr lang="en-GB" dirty="0" err="1" smtClean="0"/>
              <a:t>scénarios</a:t>
            </a:r>
            <a:r>
              <a:rPr lang="en-GB" dirty="0" smtClean="0"/>
              <a:t> DCL on </a:t>
            </a:r>
            <a:r>
              <a:rPr lang="en-GB" dirty="0" err="1" smtClean="0"/>
              <a:t>veut</a:t>
            </a:r>
            <a:r>
              <a:rPr lang="en-GB" dirty="0" smtClean="0"/>
              <a:t> </a:t>
            </a:r>
            <a:r>
              <a:rPr lang="en-GB" dirty="0" err="1" smtClean="0"/>
              <a:t>donner</a:t>
            </a:r>
            <a:r>
              <a:rPr lang="en-GB" dirty="0" smtClean="0"/>
              <a:t> au </a:t>
            </a:r>
            <a:r>
              <a:rPr lang="en-GB" dirty="0" err="1" smtClean="0"/>
              <a:t>candidat</a:t>
            </a:r>
            <a:r>
              <a:rPr lang="en-GB" dirty="0" smtClean="0"/>
              <a:t> la chance </a:t>
            </a:r>
            <a:r>
              <a:rPr lang="en-GB" dirty="0" err="1" smtClean="0"/>
              <a:t>d'aller</a:t>
            </a:r>
            <a:r>
              <a:rPr lang="en-GB" dirty="0" smtClean="0"/>
              <a:t> </a:t>
            </a:r>
            <a:r>
              <a:rPr lang="en-GB" dirty="0" err="1" smtClean="0"/>
              <a:t>jusqu'au</a:t>
            </a:r>
            <a:r>
              <a:rPr lang="en-GB" dirty="0" smtClean="0"/>
              <a:t> maximum de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qu'il</a:t>
            </a:r>
            <a:r>
              <a:rPr lang="en-GB" dirty="0" smtClean="0"/>
              <a:t> PEUT faire,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comprendre</a:t>
            </a:r>
            <a:endParaRPr lang="en-GB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9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montage BAC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Smoking ban In Scotland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22 Smoking ban in prison MONTAGE H1, H2, SS R = 1'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0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0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mark-41701_6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601026" y="2851776"/>
            <a:ext cx="5020861" cy="27612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65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Un métier en amont ….</a:t>
            </a:r>
            <a:endParaRPr lang="fr-FR" dirty="0"/>
          </a:p>
        </p:txBody>
      </p:sp>
      <p:pic>
        <p:nvPicPr>
          <p:cNvPr id="5" name="Espace réservé du contenu 4" descr="herméneutiq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0" r="-14940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9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Significant</a:t>
            </a:r>
            <a:r>
              <a:rPr lang="fr-FR" sz="3200" dirty="0" smtClean="0"/>
              <a:t> shorts, … </a:t>
            </a:r>
            <a:r>
              <a:rPr lang="fr-FR" sz="3200" i="1" dirty="0" err="1" smtClean="0"/>
              <a:t>from</a:t>
            </a:r>
            <a:r>
              <a:rPr lang="fr-FR" sz="3200" i="1" dirty="0" smtClean="0"/>
              <a:t> scratch</a:t>
            </a:r>
            <a:endParaRPr lang="fr-FR" sz="3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10-25’’</a:t>
            </a:r>
          </a:p>
          <a:p>
            <a:r>
              <a:rPr lang="fr-FR" sz="2800" dirty="0" smtClean="0"/>
              <a:t>Pas de titre,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pas d’anticipation,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d’amorçage sémantique</a:t>
            </a:r>
          </a:p>
          <a:p>
            <a:endParaRPr lang="fr-FR" dirty="0"/>
          </a:p>
          <a:p>
            <a:r>
              <a:rPr lang="fr-FR" dirty="0" smtClean="0"/>
              <a:t>Exemples    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0=&gt;     1 SS a </a:t>
            </a:r>
            <a:r>
              <a:rPr lang="fr-FR" dirty="0" err="1" smtClean="0"/>
              <a:t>day</a:t>
            </a:r>
            <a:r>
              <a:rPr lang="fr-FR" dirty="0" smtClean="0"/>
              <a:t>, x 5 </a:t>
            </a:r>
            <a:r>
              <a:rPr lang="fr-FR" dirty="0" err="1" smtClean="0"/>
              <a:t>days</a:t>
            </a:r>
            <a:r>
              <a:rPr lang="fr-FR" dirty="0" smtClean="0"/>
              <a:t> a </a:t>
            </a:r>
            <a:r>
              <a:rPr lang="fr-FR" dirty="0" err="1" smtClean="0"/>
              <a:t>week</a:t>
            </a:r>
            <a:r>
              <a:rPr lang="fr-FR" sz="2000" dirty="0" smtClean="0"/>
              <a:t>, x ….. 36 </a:t>
            </a:r>
            <a:r>
              <a:rPr lang="fr-FR" sz="2000" dirty="0" err="1" smtClean="0"/>
              <a:t>weeks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5 Xmas survey Father Xm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048815"/>
            <a:ext cx="812800" cy="812800"/>
          </a:xfrm>
          <a:prstGeom prst="rect">
            <a:avLst/>
          </a:prstGeom>
        </p:spPr>
      </p:pic>
      <p:pic>
        <p:nvPicPr>
          <p:cNvPr id="6" name="6 Generation first to be 'poorer than parents Pres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5244" y="40488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choix de 2 émissions radio quotidiennes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dirty="0"/>
              <a:t> </a:t>
            </a:r>
            <a:r>
              <a:rPr lang="fr-FR" dirty="0" smtClean="0"/>
              <a:t>BBC radio 4 </a:t>
            </a:r>
            <a:endParaRPr lang="fr-FR" dirty="0"/>
          </a:p>
          <a:p>
            <a:r>
              <a:rPr lang="fr-FR" i="1" dirty="0" err="1" smtClean="0"/>
              <a:t>Midnight</a:t>
            </a:r>
            <a:r>
              <a:rPr lang="fr-FR" i="1" dirty="0" smtClean="0"/>
              <a:t> News   </a:t>
            </a:r>
            <a:r>
              <a:rPr lang="fr-FR" dirty="0" smtClean="0"/>
              <a:t>(32’)</a:t>
            </a:r>
          </a:p>
          <a:p>
            <a:r>
              <a:rPr lang="fr-FR" i="1" dirty="0" smtClean="0"/>
              <a:t>News Briefing </a:t>
            </a:r>
            <a:r>
              <a:rPr lang="fr-FR" dirty="0" smtClean="0"/>
              <a:t>(13’) </a:t>
            </a:r>
          </a:p>
          <a:p>
            <a:endParaRPr lang="fr-FR" dirty="0"/>
          </a:p>
          <a:p>
            <a:r>
              <a:rPr lang="fr-FR" dirty="0" smtClean="0"/>
              <a:t>En ligne 6 jours après diffusion </a:t>
            </a:r>
          </a:p>
          <a:p>
            <a:r>
              <a:rPr lang="fr-FR" dirty="0" smtClean="0"/>
              <a:t>Donc utilisables sans stockage ni duplication </a:t>
            </a:r>
          </a:p>
          <a:p>
            <a:endParaRPr lang="fr-FR" dirty="0"/>
          </a:p>
          <a:p>
            <a:r>
              <a:rPr lang="fr-FR" dirty="0" smtClean="0"/>
              <a:t>…. si l’étudiant sait OU aller pour écouter QUOI  !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0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Pinpoint</a:t>
            </a:r>
            <a:r>
              <a:rPr lang="fr-FR" dirty="0"/>
              <a:t> : le fléchage </a:t>
            </a:r>
            <a:r>
              <a:rPr lang="fr-FR" dirty="0" smtClean="0"/>
              <a:t>quotidien</a:t>
            </a:r>
            <a:br>
              <a:rPr lang="fr-FR" dirty="0" smtClean="0"/>
            </a:br>
            <a:r>
              <a:rPr lang="fr-FR" dirty="0" smtClean="0"/>
              <a:t>1-   </a:t>
            </a:r>
            <a:r>
              <a:rPr lang="fr-FR" dirty="0" err="1" smtClean="0"/>
              <a:t>Midnight</a:t>
            </a:r>
            <a:r>
              <a:rPr lang="fr-FR" dirty="0" smtClean="0"/>
              <a:t> News le 5 </a:t>
            </a:r>
            <a:r>
              <a:rPr lang="fr-FR" dirty="0" err="1" smtClean="0"/>
              <a:t>nov</a:t>
            </a:r>
            <a:endParaRPr lang="fr-FR" dirty="0"/>
          </a:p>
        </p:txBody>
      </p:sp>
      <p:pic>
        <p:nvPicPr>
          <p:cNvPr id="4" name="Espace réservé du contenu 3" descr="Pinpoint Nov 5th M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141" b="-102141"/>
          <a:stretch>
            <a:fillRect/>
          </a:stretch>
        </p:blipFill>
        <p:spPr>
          <a:xfrm>
            <a:off x="127000" y="1600200"/>
            <a:ext cx="8559800" cy="52578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72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 -News Briefing le 5 </a:t>
            </a:r>
            <a:r>
              <a:rPr lang="fr-FR" dirty="0" err="1" smtClean="0"/>
              <a:t>nov</a:t>
            </a:r>
            <a:endParaRPr lang="fr-FR" dirty="0"/>
          </a:p>
        </p:txBody>
      </p:sp>
      <p:pic>
        <p:nvPicPr>
          <p:cNvPr id="4" name="Espace réservé du contenu 3" descr="Pinpoint Nov 5th NB 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r="18060"/>
          <a:stretch>
            <a:fillRect/>
          </a:stretch>
        </p:blipFill>
        <p:spPr>
          <a:xfrm>
            <a:off x="148771" y="1600200"/>
            <a:ext cx="8229600" cy="4525963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41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Audition directe en ligne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Sans duplication ni stockage </a:t>
            </a:r>
          </a:p>
          <a:p>
            <a:r>
              <a:rPr lang="fr-FR" dirty="0" smtClean="0"/>
              <a:t>Donner le lien direct d’accès : </a:t>
            </a:r>
          </a:p>
          <a:p>
            <a:r>
              <a:rPr lang="fr-FR" dirty="0"/>
              <a:t> </a:t>
            </a:r>
            <a:r>
              <a:rPr lang="fr-FR" dirty="0" smtClean="0"/>
              <a:t>1 cliquez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ici</a:t>
            </a:r>
          </a:p>
          <a:p>
            <a:r>
              <a:rPr lang="fr-FR" dirty="0" smtClean="0"/>
              <a:t>2 Curseur =&gt; 0’10 , puis =&gt;   6’05</a:t>
            </a:r>
          </a:p>
          <a:p>
            <a:r>
              <a:rPr lang="fr-FR" dirty="0"/>
              <a:t> </a:t>
            </a:r>
            <a:r>
              <a:rPr lang="fr-FR" dirty="0" smtClean="0"/>
              <a:t>d’où le FLECHAGE:   </a:t>
            </a:r>
            <a:r>
              <a:rPr lang="fr-FR" sz="4400" b="1" dirty="0" smtClean="0"/>
              <a:t> C=&gt; </a:t>
            </a:r>
            <a:r>
              <a:rPr lang="fr-FR" dirty="0" smtClean="0"/>
              <a:t>6’05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82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Malala</a:t>
            </a:r>
            <a:r>
              <a:rPr lang="fr-FR" dirty="0" smtClean="0"/>
              <a:t>, the </a:t>
            </a:r>
            <a:r>
              <a:rPr lang="fr-FR" dirty="0" err="1" smtClean="0"/>
              <a:t>Pakistani</a:t>
            </a:r>
            <a:r>
              <a:rPr lang="fr-FR" dirty="0" smtClean="0"/>
              <a:t> </a:t>
            </a:r>
            <a:r>
              <a:rPr lang="fr-FR" dirty="0" err="1" smtClean="0"/>
              <a:t>hero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SS 25 intact:</a:t>
            </a:r>
          </a:p>
          <a:p>
            <a:r>
              <a:rPr lang="fr-FR" dirty="0" smtClean="0"/>
              <a:t>SS 25 + SPLIT  :   </a:t>
            </a:r>
          </a:p>
          <a:p>
            <a:r>
              <a:rPr lang="fr-FR" dirty="0" smtClean="0"/>
              <a:t>MONTAGE   Formation SS 25 + report </a:t>
            </a:r>
          </a:p>
          <a:p>
            <a:r>
              <a:rPr lang="fr-FR" dirty="0" smtClean="0"/>
              <a:t>Montage  EVALUATION SS 25 + </a:t>
            </a:r>
            <a:r>
              <a:rPr lang="fr-FR" dirty="0" err="1" smtClean="0"/>
              <a:t>shorter</a:t>
            </a:r>
            <a:r>
              <a:rPr lang="fr-FR" dirty="0" smtClean="0"/>
              <a:t> report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4" name="Pakistan girl campaigner SS 25 ***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0784" y="1609549"/>
            <a:ext cx="591331" cy="591331"/>
          </a:xfrm>
          <a:prstGeom prst="rect">
            <a:avLst/>
          </a:prstGeom>
        </p:spPr>
      </p:pic>
      <p:pic>
        <p:nvPicPr>
          <p:cNvPr id="5" name="Pakistani Girl SS 20 + Split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72115" y="2168577"/>
            <a:ext cx="542096" cy="542096"/>
          </a:xfrm>
          <a:prstGeom prst="rect">
            <a:avLst/>
          </a:prstGeom>
        </p:spPr>
      </p:pic>
      <p:pic>
        <p:nvPicPr>
          <p:cNvPr id="8" name="Pakistan Girl SS 20 + report (EVA - Fomation)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5438" y="2714640"/>
            <a:ext cx="573073" cy="573073"/>
          </a:xfrm>
          <a:prstGeom prst="rect">
            <a:avLst/>
          </a:prstGeom>
        </p:spPr>
      </p:pic>
      <p:pic>
        <p:nvPicPr>
          <p:cNvPr id="9" name="Pakistani Girl report 1'22 'evaluation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5512" y="3553620"/>
            <a:ext cx="598488" cy="598488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50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cours des congés de Toussaint: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65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Midnight</a:t>
            </a:r>
            <a:r>
              <a:rPr lang="fr-FR" dirty="0" smtClean="0"/>
              <a:t> News + News Briefing </a:t>
            </a:r>
            <a:br>
              <a:rPr lang="fr-FR" dirty="0" smtClean="0"/>
            </a:br>
            <a:r>
              <a:rPr lang="fr-FR" dirty="0" smtClean="0"/>
              <a:t>(15 jours Toussaint) *** ou **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600200"/>
            <a:ext cx="9144000" cy="511265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TESCO </a:t>
            </a:r>
            <a:r>
              <a:rPr lang="fr-FR" dirty="0" err="1"/>
              <a:t>food</a:t>
            </a:r>
            <a:r>
              <a:rPr lang="fr-FR" dirty="0"/>
              <a:t> </a:t>
            </a:r>
            <a:r>
              <a:rPr lang="fr-FR" dirty="0" err="1"/>
              <a:t>wasted</a:t>
            </a:r>
            <a:r>
              <a:rPr lang="fr-FR" dirty="0"/>
              <a:t> SS 18</a:t>
            </a:r>
            <a:r>
              <a:rPr lang="fr-FR" dirty="0" smtClean="0"/>
              <a:t> MN</a:t>
            </a:r>
          </a:p>
          <a:p>
            <a:r>
              <a:rPr lang="fr-FR" dirty="0" smtClean="0"/>
              <a:t>TESCO </a:t>
            </a:r>
            <a:r>
              <a:rPr lang="fr-FR" dirty="0" err="1"/>
              <a:t>food</a:t>
            </a:r>
            <a:r>
              <a:rPr lang="fr-FR" dirty="0"/>
              <a:t> </a:t>
            </a:r>
            <a:r>
              <a:rPr lang="fr-FR" dirty="0" err="1"/>
              <a:t>wasted</a:t>
            </a:r>
            <a:r>
              <a:rPr lang="fr-FR" dirty="0"/>
              <a:t> SS 18</a:t>
            </a:r>
            <a:r>
              <a:rPr lang="fr-FR" dirty="0" smtClean="0"/>
              <a:t> NB </a:t>
            </a:r>
          </a:p>
          <a:p>
            <a:r>
              <a:rPr lang="fr-FR" dirty="0" smtClean="0"/>
              <a:t>On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/>
              <a:t>: 1938 </a:t>
            </a:r>
            <a:r>
              <a:rPr lang="fr-FR" dirty="0" err="1"/>
              <a:t>fake</a:t>
            </a:r>
            <a:r>
              <a:rPr lang="fr-FR" dirty="0"/>
              <a:t> Orson Welles </a:t>
            </a:r>
            <a:r>
              <a:rPr lang="fr-FR" dirty="0" err="1"/>
              <a:t>alien</a:t>
            </a:r>
            <a:r>
              <a:rPr lang="fr-FR" dirty="0"/>
              <a:t> invasion SS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Wine</a:t>
            </a:r>
            <a:r>
              <a:rPr lang="fr-FR" dirty="0" smtClean="0"/>
              <a:t> </a:t>
            </a:r>
            <a:r>
              <a:rPr lang="fr-FR" dirty="0" err="1"/>
              <a:t>shortage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SS 16</a:t>
            </a:r>
            <a:r>
              <a:rPr lang="fr-FR" dirty="0" smtClean="0"/>
              <a:t> MN</a:t>
            </a:r>
          </a:p>
          <a:p>
            <a:r>
              <a:rPr lang="fr-FR" dirty="0" err="1" smtClean="0"/>
              <a:t>Wine</a:t>
            </a:r>
            <a:r>
              <a:rPr lang="fr-FR" dirty="0" smtClean="0"/>
              <a:t> </a:t>
            </a:r>
            <a:r>
              <a:rPr lang="fr-FR" dirty="0" err="1"/>
              <a:t>shortage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SS 16</a:t>
            </a:r>
            <a:r>
              <a:rPr lang="fr-FR" dirty="0" smtClean="0"/>
              <a:t> NB</a:t>
            </a:r>
          </a:p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/>
              <a:t>programme </a:t>
            </a:r>
            <a:r>
              <a:rPr lang="fr-FR" dirty="0" err="1"/>
              <a:t>ahead</a:t>
            </a:r>
            <a:r>
              <a:rPr lang="fr-FR" dirty="0"/>
              <a:t> SS 35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/>
              <a:t>reaction</a:t>
            </a:r>
            <a:r>
              <a:rPr lang="fr-FR" dirty="0"/>
              <a:t> SS 12 </a:t>
            </a:r>
            <a:r>
              <a:rPr lang="fr-FR" dirty="0" err="1"/>
              <a:t>intvw</a:t>
            </a:r>
            <a:r>
              <a:rPr lang="fr-FR" dirty="0" smtClean="0"/>
              <a:t> </a:t>
            </a:r>
            <a:r>
              <a:rPr lang="fr-FR" dirty="0" err="1"/>
              <a:t>Nuclear</a:t>
            </a:r>
            <a:r>
              <a:rPr lang="fr-FR" dirty="0"/>
              <a:t>: </a:t>
            </a:r>
            <a:endParaRPr lang="fr-FR" dirty="0" smtClean="0"/>
          </a:p>
          <a:p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/>
              <a:t>on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 &amp; </a:t>
            </a:r>
            <a:r>
              <a:rPr lang="fr-FR" dirty="0" err="1"/>
              <a:t>supply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Hollande </a:t>
            </a:r>
            <a:r>
              <a:rPr lang="fr-FR" dirty="0"/>
              <a:t>on US </a:t>
            </a:r>
            <a:r>
              <a:rPr lang="fr-FR" dirty="0" err="1"/>
              <a:t>tapping</a:t>
            </a:r>
            <a:r>
              <a:rPr lang="fr-FR" dirty="0"/>
              <a:t> SS 15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Health</a:t>
            </a:r>
            <a:r>
              <a:rPr lang="fr-FR" dirty="0" smtClean="0"/>
              <a:t> </a:t>
            </a:r>
            <a:r>
              <a:rPr lang="fr-FR" dirty="0" err="1"/>
              <a:t>tourism</a:t>
            </a:r>
            <a:r>
              <a:rPr lang="fr-FR" dirty="0"/>
              <a:t> </a:t>
            </a:r>
            <a:r>
              <a:rPr lang="fr-FR" dirty="0" err="1"/>
              <a:t>curbed</a:t>
            </a:r>
            <a:r>
              <a:rPr lang="fr-FR" dirty="0"/>
              <a:t> : money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recouped</a:t>
            </a:r>
            <a:r>
              <a:rPr lang="fr-FR" dirty="0"/>
              <a:t> SS 25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71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1" y="163286"/>
            <a:ext cx="8654142" cy="6404428"/>
          </a:xfrm>
        </p:spPr>
        <p:txBody>
          <a:bodyPr>
            <a:normAutofit/>
          </a:bodyPr>
          <a:lstStyle/>
          <a:p>
            <a:r>
              <a:rPr lang="fr-FR" dirty="0" err="1"/>
              <a:t>Near</a:t>
            </a:r>
            <a:r>
              <a:rPr lang="fr-FR" dirty="0"/>
              <a:t> retirement people use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savings</a:t>
            </a:r>
            <a:r>
              <a:rPr lang="fr-FR" dirty="0"/>
              <a:t>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Prince </a:t>
            </a:r>
            <a:r>
              <a:rPr lang="fr-FR" dirty="0"/>
              <a:t>Georges </a:t>
            </a:r>
            <a:r>
              <a:rPr lang="fr-FR" dirty="0" err="1"/>
              <a:t>christened</a:t>
            </a:r>
            <a:r>
              <a:rPr lang="fr-FR" dirty="0"/>
              <a:t> SS 21 R </a:t>
            </a:r>
            <a:endParaRPr lang="fr-FR" dirty="0" smtClean="0"/>
          </a:p>
          <a:p>
            <a:r>
              <a:rPr lang="fr-FR" dirty="0" smtClean="0"/>
              <a:t>Males</a:t>
            </a:r>
            <a:r>
              <a:rPr lang="fr-FR" dirty="0"/>
              <a:t>' </a:t>
            </a:r>
            <a:r>
              <a:rPr lang="fr-FR" dirty="0" err="1"/>
              <a:t>inappropriate</a:t>
            </a:r>
            <a:r>
              <a:rPr lang="fr-FR" dirty="0"/>
              <a:t> </a:t>
            </a:r>
            <a:r>
              <a:rPr lang="fr-FR" dirty="0" err="1"/>
              <a:t>behaviour</a:t>
            </a:r>
            <a:r>
              <a:rPr lang="fr-FR" dirty="0"/>
              <a:t> </a:t>
            </a:r>
            <a:r>
              <a:rPr lang="fr-FR" dirty="0" err="1"/>
              <a:t>survey</a:t>
            </a:r>
            <a:r>
              <a:rPr lang="fr-FR" dirty="0"/>
              <a:t> SS 25 </a:t>
            </a:r>
            <a:r>
              <a:rPr lang="fr-FR" dirty="0" smtClean="0"/>
              <a:t>R</a:t>
            </a:r>
          </a:p>
          <a:p>
            <a:r>
              <a:rPr lang="fr-FR" dirty="0" smtClean="0"/>
              <a:t>  </a:t>
            </a:r>
            <a:r>
              <a:rPr lang="fr-FR" dirty="0"/>
              <a:t>Prince George </a:t>
            </a:r>
            <a:r>
              <a:rPr lang="fr-FR" dirty="0" err="1"/>
              <a:t>christened</a:t>
            </a:r>
            <a:r>
              <a:rPr lang="fr-FR" dirty="0"/>
              <a:t> SS 18 R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Primark</a:t>
            </a:r>
            <a:r>
              <a:rPr lang="fr-FR" dirty="0" smtClean="0"/>
              <a:t> </a:t>
            </a:r>
            <a:r>
              <a:rPr lang="fr-FR" dirty="0"/>
              <a:t>to  </a:t>
            </a:r>
            <a:r>
              <a:rPr lang="fr-FR" dirty="0" err="1"/>
              <a:t>compensate</a:t>
            </a:r>
            <a:r>
              <a:rPr lang="fr-FR" dirty="0"/>
              <a:t> Bangladesh </a:t>
            </a:r>
            <a:r>
              <a:rPr lang="fr-FR" dirty="0" err="1"/>
              <a:t>victims</a:t>
            </a:r>
            <a:r>
              <a:rPr lang="fr-FR" dirty="0"/>
              <a:t>' relatives SS 10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Primark</a:t>
            </a:r>
            <a:r>
              <a:rPr lang="fr-FR" dirty="0" smtClean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compensate</a:t>
            </a:r>
            <a:r>
              <a:rPr lang="fr-FR" dirty="0"/>
              <a:t> Bengladesh </a:t>
            </a:r>
            <a:r>
              <a:rPr lang="fr-FR" dirty="0" err="1"/>
              <a:t>victims</a:t>
            </a:r>
            <a:r>
              <a:rPr lang="fr-FR" dirty="0"/>
              <a:t>' relatives SS 10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Onthisday</a:t>
            </a:r>
            <a:r>
              <a:rPr lang="fr-FR" dirty="0"/>
              <a:t>: Chartres </a:t>
            </a:r>
            <a:r>
              <a:rPr lang="fr-FR" dirty="0" err="1"/>
              <a:t>Cathedral</a:t>
            </a:r>
            <a:r>
              <a:rPr lang="fr-FR" dirty="0"/>
              <a:t>, … </a:t>
            </a:r>
            <a:r>
              <a:rPr lang="fr-FR" dirty="0" smtClean="0"/>
              <a:t> </a:t>
            </a:r>
          </a:p>
          <a:p>
            <a:r>
              <a:rPr lang="fr-FR" dirty="0" smtClean="0"/>
              <a:t>Michel </a:t>
            </a:r>
            <a:r>
              <a:rPr lang="fr-FR" dirty="0"/>
              <a:t>Barnier </a:t>
            </a:r>
            <a:r>
              <a:rPr lang="fr-FR" dirty="0" err="1"/>
              <a:t>speaking</a:t>
            </a:r>
            <a:r>
              <a:rPr lang="fr-FR" dirty="0"/>
              <a:t> about phone </a:t>
            </a:r>
            <a:r>
              <a:rPr lang="fr-FR" dirty="0" err="1"/>
              <a:t>tapping</a:t>
            </a:r>
            <a:r>
              <a:rPr lang="fr-FR" dirty="0" smtClean="0"/>
              <a:t> </a:t>
            </a:r>
          </a:p>
          <a:p>
            <a:r>
              <a:rPr lang="fr-FR" dirty="0" smtClean="0"/>
              <a:t>French </a:t>
            </a:r>
            <a:r>
              <a:rPr lang="fr-FR" dirty="0"/>
              <a:t>footballers to </a:t>
            </a:r>
            <a:r>
              <a:rPr lang="fr-FR" dirty="0" err="1"/>
              <a:t>strike</a:t>
            </a:r>
            <a:r>
              <a:rPr lang="fr-FR" dirty="0"/>
              <a:t> over </a:t>
            </a:r>
            <a:r>
              <a:rPr lang="fr-FR" dirty="0" err="1"/>
              <a:t>tax</a:t>
            </a:r>
            <a:r>
              <a:rPr lang="fr-FR" dirty="0"/>
              <a:t> SS 24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0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Black </a:t>
            </a:r>
            <a:r>
              <a:rPr lang="fr-FR" dirty="0" err="1"/>
              <a:t>players</a:t>
            </a:r>
            <a:r>
              <a:rPr lang="fr-FR" dirty="0"/>
              <a:t> to boycott Moscow H1</a:t>
            </a:r>
            <a:r>
              <a:rPr lang="fr-FR" dirty="0" smtClean="0"/>
              <a:t> </a:t>
            </a:r>
          </a:p>
          <a:p>
            <a:r>
              <a:rPr lang="fr-FR" dirty="0" smtClean="0"/>
              <a:t>HS2 </a:t>
            </a:r>
            <a:r>
              <a:rPr lang="fr-FR" dirty="0" err="1"/>
              <a:t>abandoned</a:t>
            </a:r>
            <a:r>
              <a:rPr lang="fr-FR" dirty="0"/>
              <a:t> if Labour </a:t>
            </a:r>
            <a:r>
              <a:rPr lang="fr-FR" dirty="0" err="1"/>
              <a:t>doesn't</a:t>
            </a:r>
            <a:r>
              <a:rPr lang="fr-FR" dirty="0"/>
              <a:t> support SS 15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Fathers's</a:t>
            </a:r>
            <a:r>
              <a:rPr lang="fr-FR" dirty="0" smtClean="0"/>
              <a:t> </a:t>
            </a:r>
            <a:r>
              <a:rPr lang="fr-FR" dirty="0" err="1"/>
              <a:t>role</a:t>
            </a:r>
            <a:r>
              <a:rPr lang="fr-FR" dirty="0"/>
              <a:t> in </a:t>
            </a:r>
            <a:r>
              <a:rPr lang="fr-FR" dirty="0" err="1"/>
              <a:t>pocket</a:t>
            </a:r>
            <a:r>
              <a:rPr lang="fr-FR" dirty="0"/>
              <a:t> money </a:t>
            </a:r>
            <a:r>
              <a:rPr lang="fr-FR" dirty="0" err="1"/>
              <a:t>rise</a:t>
            </a: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Saudi</a:t>
            </a:r>
            <a:r>
              <a:rPr lang="fr-FR" dirty="0" smtClean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defy</a:t>
            </a:r>
            <a:r>
              <a:rPr lang="fr-FR" dirty="0"/>
              <a:t> </a:t>
            </a:r>
            <a:r>
              <a:rPr lang="fr-FR" dirty="0" err="1"/>
              <a:t>driving</a:t>
            </a:r>
            <a:r>
              <a:rPr lang="fr-FR" dirty="0"/>
              <a:t> ban SS 20 R </a:t>
            </a:r>
            <a:r>
              <a:rPr lang="fr-FR" dirty="0" smtClean="0"/>
              <a:t> </a:t>
            </a:r>
          </a:p>
          <a:p>
            <a:r>
              <a:rPr lang="fr-FR" dirty="0" smtClean="0"/>
              <a:t>Lou </a:t>
            </a:r>
            <a:r>
              <a:rPr lang="fr-FR" dirty="0"/>
              <a:t>Reed has </a:t>
            </a:r>
            <a:r>
              <a:rPr lang="fr-FR" dirty="0" err="1"/>
              <a:t>died</a:t>
            </a:r>
            <a:r>
              <a:rPr lang="fr-FR" dirty="0"/>
              <a:t> SS R R  a </a:t>
            </a:r>
            <a:r>
              <a:rPr lang="fr-FR" dirty="0" err="1"/>
              <a:t>biography</a:t>
            </a: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r>
              <a:rPr lang="fr-FR" dirty="0" smtClean="0"/>
              <a:t>Lou </a:t>
            </a:r>
            <a:r>
              <a:rPr lang="fr-FR" dirty="0"/>
              <a:t>Reed has </a:t>
            </a:r>
            <a:r>
              <a:rPr lang="fr-FR" dirty="0" err="1"/>
              <a:t>died</a:t>
            </a:r>
            <a:r>
              <a:rPr lang="fr-FR" dirty="0"/>
              <a:t> NB SS R R  a </a:t>
            </a:r>
            <a:r>
              <a:rPr lang="fr-FR" dirty="0" err="1"/>
              <a:t>biography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Maximum prison for dog </a:t>
            </a:r>
            <a:r>
              <a:rPr lang="fr-FR" dirty="0" err="1"/>
              <a:t>owners</a:t>
            </a:r>
            <a:r>
              <a:rPr lang="fr-FR" dirty="0"/>
              <a:t> SS 22 R 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Courts no longer </a:t>
            </a:r>
            <a:r>
              <a:rPr lang="fr-FR" dirty="0" err="1"/>
              <a:t>christian</a:t>
            </a:r>
            <a:r>
              <a:rPr lang="fr-FR" dirty="0"/>
              <a:t> SS 15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71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sugar</a:t>
            </a:r>
            <a:r>
              <a:rPr lang="fr-FR" dirty="0"/>
              <a:t> in jam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River </a:t>
            </a:r>
            <a:r>
              <a:rPr lang="fr-FR" dirty="0"/>
              <a:t>of caramel in </a:t>
            </a:r>
            <a:r>
              <a:rPr lang="fr-FR" dirty="0" err="1"/>
              <a:t>Brazil</a:t>
            </a:r>
            <a:r>
              <a:rPr lang="fr-FR" dirty="0"/>
              <a:t> SS fun ?</a:t>
            </a:r>
            <a:r>
              <a:rPr lang="fr-FR" dirty="0" smtClean="0"/>
              <a:t> </a:t>
            </a:r>
          </a:p>
          <a:p>
            <a:r>
              <a:rPr lang="fr-FR" dirty="0" smtClean="0"/>
              <a:t>Cameras </a:t>
            </a:r>
            <a:r>
              <a:rPr lang="fr-FR" dirty="0"/>
              <a:t>in Court of </a:t>
            </a:r>
            <a:r>
              <a:rPr lang="fr-FR" dirty="0" err="1"/>
              <a:t>Appeal</a:t>
            </a:r>
            <a:r>
              <a:rPr lang="fr-FR" dirty="0"/>
              <a:t>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Manchester </a:t>
            </a:r>
            <a:r>
              <a:rPr lang="fr-FR" dirty="0" err="1"/>
              <a:t>is</a:t>
            </a:r>
            <a:r>
              <a:rPr lang="fr-FR" dirty="0"/>
              <a:t> thug capital of </a:t>
            </a:r>
            <a:r>
              <a:rPr lang="fr-FR" dirty="0" err="1"/>
              <a:t>England</a:t>
            </a:r>
            <a:r>
              <a:rPr lang="fr-FR" dirty="0"/>
              <a:t> SS 20 </a:t>
            </a:r>
            <a:r>
              <a:rPr lang="fr-FR" dirty="0" smtClean="0"/>
              <a:t> </a:t>
            </a:r>
          </a:p>
          <a:p>
            <a:r>
              <a:rPr lang="fr-FR" dirty="0" smtClean="0"/>
              <a:t>SAS </a:t>
            </a:r>
            <a:r>
              <a:rPr lang="fr-FR" dirty="0" err="1"/>
              <a:t>Gerard</a:t>
            </a:r>
            <a:r>
              <a:rPr lang="fr-FR" dirty="0"/>
              <a:t> de </a:t>
            </a:r>
            <a:r>
              <a:rPr lang="fr-FR" dirty="0" err="1"/>
              <a:t>Villier</a:t>
            </a:r>
            <a:r>
              <a:rPr lang="fr-FR" dirty="0"/>
              <a:t> dies SS 20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9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Depuis le début de cette semaine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Call for more UK-</a:t>
            </a:r>
            <a:r>
              <a:rPr lang="fr-FR" i="1" dirty="0" err="1" smtClean="0"/>
              <a:t>produced</a:t>
            </a:r>
            <a:r>
              <a:rPr lang="fr-FR" i="1" dirty="0" smtClean="0"/>
              <a:t> </a:t>
            </a:r>
            <a:r>
              <a:rPr lang="fr-FR" i="1" dirty="0" err="1"/>
              <a:t>food</a:t>
            </a:r>
            <a:r>
              <a:rPr lang="fr-FR" i="1" dirty="0"/>
              <a:t> </a:t>
            </a:r>
            <a:r>
              <a:rPr lang="fr-FR" i="1" dirty="0" smtClean="0"/>
              <a:t> NB (</a:t>
            </a:r>
            <a:r>
              <a:rPr lang="fr-FR" i="1" dirty="0"/>
              <a:t>D Mail</a:t>
            </a:r>
            <a:r>
              <a:rPr lang="fr-FR" i="1" dirty="0" smtClean="0"/>
              <a:t>)</a:t>
            </a:r>
          </a:p>
          <a:p>
            <a:r>
              <a:rPr lang="fr-FR" i="1" dirty="0"/>
              <a:t>Car sales record SS </a:t>
            </a:r>
            <a:r>
              <a:rPr lang="fr-FR" i="1" dirty="0" smtClean="0"/>
              <a:t>08</a:t>
            </a:r>
          </a:p>
          <a:p>
            <a:r>
              <a:rPr lang="fr-FR" i="1" dirty="0" err="1"/>
              <a:t>Tooth</a:t>
            </a:r>
            <a:r>
              <a:rPr lang="fr-FR" i="1" dirty="0"/>
              <a:t> </a:t>
            </a:r>
            <a:r>
              <a:rPr lang="fr-FR" i="1" dirty="0" err="1"/>
              <a:t>decay</a:t>
            </a:r>
            <a:r>
              <a:rPr lang="fr-FR" i="1" dirty="0"/>
              <a:t> of </a:t>
            </a:r>
            <a:r>
              <a:rPr lang="fr-FR" i="1" dirty="0" err="1"/>
              <a:t>our</a:t>
            </a:r>
            <a:r>
              <a:rPr lang="fr-FR" i="1" dirty="0"/>
              <a:t> </a:t>
            </a:r>
            <a:r>
              <a:rPr lang="fr-FR" i="1" dirty="0" err="1"/>
              <a:t>ancestors</a:t>
            </a:r>
            <a:r>
              <a:rPr lang="fr-FR" i="1" dirty="0"/>
              <a:t> SS </a:t>
            </a:r>
            <a:r>
              <a:rPr lang="fr-FR" i="1" dirty="0" smtClean="0"/>
              <a:t>35</a:t>
            </a:r>
          </a:p>
          <a:p>
            <a:r>
              <a:rPr lang="fr-FR" i="1" dirty="0" err="1"/>
              <a:t>Cameron's</a:t>
            </a:r>
            <a:r>
              <a:rPr lang="fr-FR" i="1" dirty="0"/>
              <a:t> </a:t>
            </a:r>
            <a:r>
              <a:rPr lang="fr-FR" i="1" dirty="0" err="1"/>
              <a:t>pledges</a:t>
            </a:r>
            <a:r>
              <a:rPr lang="fr-FR" i="1" dirty="0"/>
              <a:t> on pension MN SS </a:t>
            </a:r>
            <a:r>
              <a:rPr lang="fr-FR" i="1" dirty="0" smtClean="0"/>
              <a:t>10</a:t>
            </a:r>
          </a:p>
          <a:p>
            <a:r>
              <a:rPr lang="fr-FR" i="1" dirty="0"/>
              <a:t>UK </a:t>
            </a:r>
            <a:r>
              <a:rPr lang="fr-FR" i="1" dirty="0" err="1"/>
              <a:t>companies</a:t>
            </a:r>
            <a:r>
              <a:rPr lang="fr-FR" i="1" dirty="0"/>
              <a:t> are confident SS RR </a:t>
            </a:r>
            <a:r>
              <a:rPr lang="fr-FR" i="1" dirty="0" err="1"/>
              <a:t>intvw</a:t>
            </a:r>
            <a:r>
              <a:rPr lang="fr-FR" i="1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2863" y="1192131"/>
            <a:ext cx="5940425" cy="4581467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249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Les rituels »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Gestes, symboles</a:t>
            </a:r>
            <a:r>
              <a:rPr lang="fr-FR" sz="2400" dirty="0" smtClean="0"/>
              <a:t>,  formant </a:t>
            </a:r>
            <a:r>
              <a:rPr lang="fr-FR" sz="2400" dirty="0"/>
              <a:t>l'ensemble </a:t>
            </a:r>
            <a:r>
              <a:rPr lang="fr-FR" sz="2400" dirty="0" smtClean="0"/>
              <a:t>de …. </a:t>
            </a:r>
          </a:p>
          <a:p>
            <a:r>
              <a:rPr lang="fr-FR" sz="2400" dirty="0"/>
              <a:t>Ensemble d'actes, de paroles et d'objets, codifiés de façon stricte, </a:t>
            </a:r>
            <a:endParaRPr lang="fr-FR" sz="2400" dirty="0" smtClean="0"/>
          </a:p>
          <a:p>
            <a:r>
              <a:rPr lang="fr-FR" sz="2400" dirty="0" smtClean="0"/>
              <a:t>.. </a:t>
            </a:r>
            <a:r>
              <a:rPr lang="fr-FR" sz="2400" dirty="0"/>
              <a:t>fondé sur la croyance en </a:t>
            </a:r>
            <a:r>
              <a:rPr lang="fr-FR" sz="2400" dirty="0" smtClean="0"/>
              <a:t>l'efficacité de ….</a:t>
            </a:r>
          </a:p>
          <a:p>
            <a:r>
              <a:rPr lang="fr-FR" sz="2400" dirty="0"/>
              <a:t>Ensemble des règles et des habitudes </a:t>
            </a:r>
            <a:r>
              <a:rPr lang="fr-FR" sz="2400" dirty="0" smtClean="0"/>
              <a:t>fixées  </a:t>
            </a:r>
            <a:r>
              <a:rPr lang="fr-FR" sz="2400" dirty="0"/>
              <a:t>par la tradition  </a:t>
            </a:r>
            <a:r>
              <a:rPr lang="fr-FR" sz="2400" dirty="0" smtClean="0"/>
              <a:t>…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48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Chaque semaine, </a:t>
            </a:r>
            <a:r>
              <a:rPr lang="fr-FR" sz="2800" i="1" dirty="0" smtClean="0"/>
              <a:t>La France vue d’ailleurs</a:t>
            </a:r>
            <a:endParaRPr lang="fr-FR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6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sous-compétences systématiques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temps systématiques (repérage de Bilan ? donc: reconnaître </a:t>
            </a:r>
            <a:r>
              <a:rPr lang="fr-FR" dirty="0" smtClean="0"/>
              <a:t>Have </a:t>
            </a:r>
            <a:r>
              <a:rPr lang="fr-FR" dirty="0"/>
              <a:t>+ EN)</a:t>
            </a:r>
          </a:p>
          <a:p>
            <a:r>
              <a:rPr lang="fr-FR" dirty="0"/>
              <a:t>- les données chiffrées </a:t>
            </a:r>
            <a:r>
              <a:rPr lang="fr-FR" dirty="0" smtClean="0"/>
              <a:t>+ les qualificatifs</a:t>
            </a:r>
            <a:endParaRPr lang="fr-FR" dirty="0"/>
          </a:p>
          <a:p>
            <a:r>
              <a:rPr lang="fr-FR" dirty="0"/>
              <a:t>- les mots clés attendus (</a:t>
            </a:r>
            <a:r>
              <a:rPr lang="fr-FR" dirty="0" err="1"/>
              <a:t>onomasio</a:t>
            </a:r>
            <a:r>
              <a:rPr lang="fr-FR" dirty="0"/>
              <a:t>) </a:t>
            </a:r>
          </a:p>
          <a:p>
            <a:r>
              <a:rPr lang="fr-FR" dirty="0"/>
              <a:t>- les liaisons, </a:t>
            </a:r>
          </a:p>
          <a:p>
            <a:r>
              <a:rPr lang="fr-FR" dirty="0"/>
              <a:t>- les intonations </a:t>
            </a:r>
            <a:r>
              <a:rPr lang="fr-FR" dirty="0" smtClean="0"/>
              <a:t>à vérifier (</a:t>
            </a:r>
            <a:r>
              <a:rPr lang="fr-FR" dirty="0" err="1" smtClean="0"/>
              <a:t>scriptage</a:t>
            </a:r>
            <a:r>
              <a:rPr lang="fr-FR" dirty="0" smtClean="0"/>
              <a:t> sans orthographe =&gt; anticipation des intonations =&gt; puis vérifications de l’attendu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3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sous-compétences systématiques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temps systématiques (repérage de Bilan ? donc: reconnaître </a:t>
            </a:r>
            <a:r>
              <a:rPr lang="fr-FR" dirty="0" smtClean="0"/>
              <a:t>Have </a:t>
            </a:r>
            <a:r>
              <a:rPr lang="fr-FR" dirty="0"/>
              <a:t>+ EN)</a:t>
            </a:r>
          </a:p>
          <a:p>
            <a:r>
              <a:rPr lang="fr-FR" dirty="0"/>
              <a:t>- les données chiffrées </a:t>
            </a:r>
            <a:r>
              <a:rPr lang="fr-FR" dirty="0" smtClean="0"/>
              <a:t>+ les qualificatifs</a:t>
            </a:r>
            <a:endParaRPr lang="fr-FR" dirty="0"/>
          </a:p>
          <a:p>
            <a:r>
              <a:rPr lang="fr-FR" dirty="0"/>
              <a:t>- les mots clés attendus (</a:t>
            </a:r>
            <a:r>
              <a:rPr lang="fr-FR" dirty="0" err="1"/>
              <a:t>onomasio</a:t>
            </a:r>
            <a:r>
              <a:rPr lang="fr-FR" dirty="0"/>
              <a:t>) </a:t>
            </a:r>
          </a:p>
          <a:p>
            <a:r>
              <a:rPr lang="fr-FR" dirty="0"/>
              <a:t>- les liaisons, </a:t>
            </a:r>
          </a:p>
          <a:p>
            <a:r>
              <a:rPr lang="fr-FR" dirty="0"/>
              <a:t>- les intonations </a:t>
            </a:r>
            <a:r>
              <a:rPr lang="fr-FR" dirty="0" smtClean="0"/>
              <a:t>à vérifier (</a:t>
            </a:r>
            <a:r>
              <a:rPr lang="fr-FR" dirty="0" err="1" smtClean="0"/>
              <a:t>scriptage</a:t>
            </a:r>
            <a:r>
              <a:rPr lang="fr-FR" dirty="0" smtClean="0"/>
              <a:t> sans orthographe =&gt; anticipation des intonations =&gt; puis vérifications de l’attendu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54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21" y="1600200"/>
            <a:ext cx="8877793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-</a:t>
            </a:r>
            <a:r>
              <a:rPr lang="fr-FR" dirty="0"/>
              <a:t>Les initiales incontournables : NHS, RSPB, ASBO, PM, MP, EU, RSPCA, </a:t>
            </a:r>
          </a:p>
          <a:p>
            <a:r>
              <a:rPr lang="fr-FR" dirty="0" smtClean="0"/>
              <a:t> </a:t>
            </a:r>
            <a:r>
              <a:rPr lang="fr-FR" dirty="0"/>
              <a:t>reconnaissance des </a:t>
            </a:r>
            <a:r>
              <a:rPr lang="fr-FR" dirty="0" err="1"/>
              <a:t>linkwords</a:t>
            </a:r>
            <a:endParaRPr lang="fr-FR" dirty="0"/>
          </a:p>
          <a:p>
            <a:r>
              <a:rPr lang="fr-FR" dirty="0"/>
              <a:t>- les mots transparents </a:t>
            </a:r>
            <a:r>
              <a:rPr lang="fr-FR" dirty="0" smtClean="0"/>
              <a:t>(</a:t>
            </a:r>
            <a:r>
              <a:rPr lang="fr-FR" dirty="0" err="1" smtClean="0"/>
              <a:t>cognates</a:t>
            </a:r>
            <a:r>
              <a:rPr lang="fr-FR" dirty="0" smtClean="0"/>
              <a:t>) </a:t>
            </a:r>
            <a:endParaRPr lang="fr-FR" dirty="0"/>
          </a:p>
          <a:p>
            <a:r>
              <a:rPr lang="fr-FR" dirty="0"/>
              <a:t>- les </a:t>
            </a:r>
            <a:r>
              <a:rPr lang="fr-FR" dirty="0" smtClean="0"/>
              <a:t>20 fonctions </a:t>
            </a:r>
            <a:r>
              <a:rPr lang="fr-FR" dirty="0"/>
              <a:t>du langage </a:t>
            </a:r>
            <a:r>
              <a:rPr lang="fr-FR" dirty="0" smtClean="0"/>
              <a:t>scientifiques</a:t>
            </a:r>
            <a:endParaRPr lang="fr-FR" dirty="0"/>
          </a:p>
          <a:p>
            <a:r>
              <a:rPr lang="fr-FR" dirty="0"/>
              <a:t>- les 20 phonèmes les diphtongues les sons longs </a:t>
            </a:r>
            <a:endParaRPr lang="fr-FR" dirty="0" smtClean="0"/>
          </a:p>
          <a:p>
            <a:r>
              <a:rPr lang="fr-FR" dirty="0" smtClean="0"/>
              <a:t>Les filtrages des V. Irréguliers en situation, dans « on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in… » </a:t>
            </a:r>
          </a:p>
          <a:p>
            <a:r>
              <a:rPr lang="fr-FR" dirty="0" smtClean="0"/>
              <a:t>Les messages inachevés (= </a:t>
            </a:r>
            <a:r>
              <a:rPr lang="fr-FR" sz="2600" dirty="0" smtClean="0"/>
              <a:t>volontairement interrompus)</a:t>
            </a:r>
            <a:endParaRPr lang="fr-FR" sz="2600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10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approches analogiques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repérages des équivalents </a:t>
            </a:r>
          </a:p>
          <a:p>
            <a:r>
              <a:rPr lang="fr-FR" dirty="0" smtClean="0"/>
              <a:t>=&gt;    </a:t>
            </a:r>
            <a:r>
              <a:rPr lang="fr-FR" i="1" dirty="0" smtClean="0"/>
              <a:t>in </a:t>
            </a:r>
            <a:r>
              <a:rPr lang="fr-FR" i="1" dirty="0" err="1" smtClean="0"/>
              <a:t>other</a:t>
            </a:r>
            <a:r>
              <a:rPr lang="fr-FR" i="1" dirty="0" smtClean="0"/>
              <a:t> </a:t>
            </a:r>
            <a:r>
              <a:rPr lang="fr-FR" i="1" dirty="0" err="1" smtClean="0"/>
              <a:t>words</a:t>
            </a:r>
            <a:r>
              <a:rPr lang="fr-FR" i="1" dirty="0" smtClean="0"/>
              <a:t> </a:t>
            </a:r>
          </a:p>
          <a:p>
            <a:r>
              <a:rPr lang="fr-FR" dirty="0" smtClean="0"/>
              <a:t>Angela </a:t>
            </a:r>
            <a:r>
              <a:rPr lang="fr-FR" dirty="0" err="1" smtClean="0"/>
              <a:t>Merkel</a:t>
            </a:r>
            <a:r>
              <a:rPr lang="fr-FR" dirty="0" smtClean="0"/>
              <a:t> </a:t>
            </a:r>
            <a:r>
              <a:rPr lang="fr-FR" dirty="0" err="1" smtClean="0"/>
              <a:t>tapped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55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 err="1" smtClean="0"/>
              <a:t>Comp</a:t>
            </a:r>
            <a:r>
              <a:rPr lang="fr-FR" dirty="0" smtClean="0"/>
              <a:t> orales ciblées « 4 notions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 progrès, et l’espoir (médecine: vaccin Malaria) </a:t>
            </a:r>
          </a:p>
          <a:p>
            <a:pPr>
              <a:buFontTx/>
              <a:buChar char="-"/>
            </a:pPr>
            <a:r>
              <a:rPr lang="fr-FR" dirty="0" err="1" smtClean="0"/>
              <a:t>Malala</a:t>
            </a:r>
            <a:r>
              <a:rPr lang="fr-FR" dirty="0" smtClean="0"/>
              <a:t>, US </a:t>
            </a:r>
            <a:r>
              <a:rPr lang="fr-FR" dirty="0" err="1" smtClean="0"/>
              <a:t>congress</a:t>
            </a:r>
            <a:r>
              <a:rPr lang="fr-FR" dirty="0" smtClean="0"/>
              <a:t> </a:t>
            </a:r>
            <a:r>
              <a:rPr lang="fr-FR" dirty="0" err="1" smtClean="0"/>
              <a:t>woman</a:t>
            </a:r>
            <a:r>
              <a:rPr lang="fr-FR" dirty="0" smtClean="0"/>
              <a:t> Gabriella </a:t>
            </a:r>
            <a:r>
              <a:rPr lang="fr-FR" dirty="0" err="1" smtClean="0"/>
              <a:t>Guifford</a:t>
            </a:r>
            <a:r>
              <a:rPr lang="fr-FR" dirty="0" smtClean="0"/>
              <a:t>  </a:t>
            </a:r>
            <a:r>
              <a:rPr lang="fr-FR" dirty="0" err="1" smtClean="0"/>
              <a:t>at</a:t>
            </a:r>
            <a:r>
              <a:rPr lang="fr-FR" dirty="0" smtClean="0"/>
              <a:t> Gun </a:t>
            </a:r>
            <a:r>
              <a:rPr lang="fr-FR" dirty="0" err="1" smtClean="0"/>
              <a:t>fair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Les mythes et icones (dont les déchus : </a:t>
            </a:r>
            <a:r>
              <a:rPr lang="fr-FR" dirty="0" err="1" smtClean="0"/>
              <a:t>Yunus</a:t>
            </a:r>
            <a:r>
              <a:rPr lang="fr-FR" dirty="0" smtClean="0"/>
              <a:t>, </a:t>
            </a:r>
            <a:r>
              <a:rPr lang="fr-FR" dirty="0" err="1" smtClean="0"/>
              <a:t>Blacberry</a:t>
            </a:r>
            <a:r>
              <a:rPr lang="fr-FR" dirty="0" smtClean="0"/>
              <a:t>, …</a:t>
            </a:r>
          </a:p>
          <a:p>
            <a:pPr>
              <a:buFontTx/>
              <a:buChar char="-"/>
            </a:pPr>
            <a:r>
              <a:rPr lang="fr-FR" dirty="0" smtClean="0"/>
              <a:t>Les suites des incendies des ateliers de confection du Bangladesh </a:t>
            </a:r>
          </a:p>
          <a:p>
            <a:pPr>
              <a:buFontTx/>
              <a:buChar char="-"/>
            </a:pPr>
            <a:r>
              <a:rPr lang="fr-FR" dirty="0" smtClean="0"/>
              <a:t>Les </a:t>
            </a:r>
            <a:r>
              <a:rPr lang="fr-FR" dirty="0" err="1" smtClean="0"/>
              <a:t>apps</a:t>
            </a:r>
            <a:r>
              <a:rPr lang="fr-FR" dirty="0" smtClean="0"/>
              <a:t> pour santé en Afrique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8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20 fonctions du langage scientifique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causalité =&gt;   causes et conséquences </a:t>
            </a:r>
          </a:p>
          <a:p>
            <a:r>
              <a:rPr lang="fr-FR" dirty="0" err="1" smtClean="0"/>
              <a:t>Storms</a:t>
            </a:r>
            <a:r>
              <a:rPr lang="fr-FR" dirty="0" smtClean="0"/>
              <a:t>, US </a:t>
            </a:r>
            <a:r>
              <a:rPr lang="fr-FR" dirty="0" err="1" smtClean="0"/>
              <a:t>Shutdown</a:t>
            </a:r>
            <a:r>
              <a:rPr lang="fr-FR" dirty="0" smtClean="0"/>
              <a:t>, Snow,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99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commentaire littéraire ou artistique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Youngest</a:t>
            </a:r>
            <a:r>
              <a:rPr lang="fr-FR" dirty="0" smtClean="0"/>
              <a:t> </a:t>
            </a:r>
            <a:r>
              <a:rPr lang="fr-FR" dirty="0" err="1" smtClean="0"/>
              <a:t>Booker</a:t>
            </a:r>
            <a:r>
              <a:rPr lang="fr-FR" dirty="0" smtClean="0"/>
              <a:t> Price, </a:t>
            </a:r>
          </a:p>
          <a:p>
            <a:r>
              <a:rPr lang="fr-FR" dirty="0"/>
              <a:t>BBC </a:t>
            </a:r>
            <a:r>
              <a:rPr lang="fr-FR" dirty="0" err="1"/>
              <a:t>increase</a:t>
            </a:r>
            <a:r>
              <a:rPr lang="fr-FR" dirty="0"/>
              <a:t> in art </a:t>
            </a:r>
            <a:r>
              <a:rPr lang="fr-FR" dirty="0" err="1" smtClean="0"/>
              <a:t>coverage</a:t>
            </a:r>
            <a:endParaRPr lang="fr-FR" dirty="0" smtClean="0"/>
          </a:p>
          <a:p>
            <a:r>
              <a:rPr lang="fr-FR" dirty="0"/>
              <a:t>French </a:t>
            </a:r>
            <a:r>
              <a:rPr lang="fr-FR" dirty="0" err="1"/>
              <a:t>writer</a:t>
            </a:r>
            <a:r>
              <a:rPr lang="fr-FR" dirty="0"/>
              <a:t> </a:t>
            </a:r>
            <a:r>
              <a:rPr lang="fr-FR" dirty="0" err="1"/>
              <a:t>Gerard</a:t>
            </a:r>
            <a:r>
              <a:rPr lang="fr-FR" dirty="0"/>
              <a:t> de Villiers, </a:t>
            </a:r>
            <a:endParaRPr lang="fr-FR" dirty="0" smtClean="0"/>
          </a:p>
          <a:p>
            <a:r>
              <a:rPr lang="fr-FR" dirty="0" smtClean="0"/>
              <a:t>La poésie de Seamus </a:t>
            </a:r>
            <a:r>
              <a:rPr lang="fr-FR" dirty="0" err="1" smtClean="0"/>
              <a:t>Heaney</a:t>
            </a:r>
            <a:r>
              <a:rPr lang="fr-FR" dirty="0" smtClean="0"/>
              <a:t>, </a:t>
            </a:r>
          </a:p>
          <a:p>
            <a:r>
              <a:rPr lang="fr-FR" dirty="0" smtClean="0"/>
              <a:t>« La vie d’Adèle »  … aux USA ….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1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i="1" dirty="0" smtClean="0"/>
              <a:t>On </a:t>
            </a:r>
            <a:r>
              <a:rPr lang="fr-FR" sz="3600" i="1" dirty="0" err="1" smtClean="0"/>
              <a:t>this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day</a:t>
            </a:r>
            <a:r>
              <a:rPr lang="fr-FR" sz="3600" i="1" dirty="0" smtClean="0"/>
              <a:t> in …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dates (!) +  le </a:t>
            </a:r>
            <a:r>
              <a:rPr lang="fr-FR" dirty="0"/>
              <a:t>prétérit en </a:t>
            </a:r>
            <a:r>
              <a:rPr lang="fr-FR" dirty="0" smtClean="0"/>
              <a:t>situation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Un jour ordinaire :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o</a:t>
            </a:r>
            <a:r>
              <a:rPr lang="fr-FR" dirty="0" smtClean="0"/>
              <a:t>u bien :                            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pic>
        <p:nvPicPr>
          <p:cNvPr id="5" name="7 Onthisday Nov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690" y="2616200"/>
            <a:ext cx="812800" cy="812800"/>
          </a:xfrm>
          <a:prstGeom prst="rect">
            <a:avLst/>
          </a:prstGeom>
        </p:spPr>
      </p:pic>
      <p:pic>
        <p:nvPicPr>
          <p:cNvPr id="6" name="8 Onthisday Oct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690" y="44336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5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L’éducation à l’autonomie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cycle de 7 </a:t>
            </a:r>
            <a:r>
              <a:rPr lang="en-GB" dirty="0" err="1" smtClean="0"/>
              <a:t>jours</a:t>
            </a:r>
            <a:r>
              <a:rPr lang="en-GB" dirty="0" smtClean="0"/>
              <a:t> :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    	</a:t>
            </a:r>
            <a:r>
              <a:rPr lang="en-GB" dirty="0" err="1" smtClean="0"/>
              <a:t>responsabilisation</a:t>
            </a:r>
            <a:r>
              <a:rPr lang="en-GB" dirty="0" smtClean="0"/>
              <a:t> de la </a:t>
            </a:r>
            <a:r>
              <a:rPr lang="en-GB" dirty="0" err="1" smtClean="0"/>
              <a:t>programmation</a:t>
            </a:r>
            <a:r>
              <a:rPr lang="en-GB" dirty="0" smtClean="0"/>
              <a:t> 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		LEA pendant la </a:t>
            </a:r>
            <a:r>
              <a:rPr lang="en-GB" dirty="0" err="1" smtClean="0"/>
              <a:t>grève</a:t>
            </a:r>
            <a:r>
              <a:rPr lang="en-GB" dirty="0" smtClean="0"/>
              <a:t>: </a:t>
            </a:r>
            <a:r>
              <a:rPr lang="en-GB" dirty="0" err="1" smtClean="0"/>
              <a:t>seuls</a:t>
            </a:r>
            <a:r>
              <a:rPr lang="en-GB" dirty="0" smtClean="0"/>
              <a:t> </a:t>
            </a:r>
            <a:r>
              <a:rPr lang="en-GB" dirty="0" err="1" smtClean="0"/>
              <a:t>ceux</a:t>
            </a:r>
            <a:r>
              <a:rPr lang="en-GB" dirty="0" smtClean="0"/>
              <a:t> qui ... </a:t>
            </a:r>
          </a:p>
          <a:p>
            <a:r>
              <a:rPr lang="en-GB" dirty="0" smtClean="0"/>
              <a:t>un des </a:t>
            </a:r>
            <a:r>
              <a:rPr lang="en-GB" dirty="0" err="1" smtClean="0"/>
              <a:t>sens</a:t>
            </a:r>
            <a:r>
              <a:rPr lang="en-GB" dirty="0" smtClean="0"/>
              <a:t> de </a:t>
            </a:r>
            <a:r>
              <a:rPr lang="en-GB" dirty="0" err="1" smtClean="0"/>
              <a:t>ce</a:t>
            </a:r>
            <a:r>
              <a:rPr lang="en-GB" dirty="0" smtClean="0"/>
              <a:t> mot figurant </a:t>
            </a:r>
            <a:r>
              <a:rPr lang="en-GB" dirty="0" err="1" smtClean="0"/>
              <a:t>dans</a:t>
            </a:r>
            <a:r>
              <a:rPr lang="en-GB" dirty="0" smtClean="0"/>
              <a:t> le Grand Robert :  (</a:t>
            </a:r>
            <a:r>
              <a:rPr lang="en-GB" dirty="0" err="1" smtClean="0"/>
              <a:t>définition</a:t>
            </a:r>
            <a:r>
              <a:rPr lang="en-GB" dirty="0" smtClean="0"/>
              <a:t> 3)    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 </a:t>
            </a:r>
            <a:endParaRPr lang="fr-FR" dirty="0" smtClean="0"/>
          </a:p>
          <a:p>
            <a:r>
              <a:rPr lang="en-GB" dirty="0" smtClean="0"/>
              <a:t>-	"distance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peut</a:t>
            </a:r>
            <a:r>
              <a:rPr lang="en-GB" dirty="0" smtClean="0"/>
              <a:t> </a:t>
            </a:r>
            <a:r>
              <a:rPr lang="en-GB" dirty="0" err="1" smtClean="0"/>
              <a:t>franchir</a:t>
            </a:r>
            <a:r>
              <a:rPr lang="en-GB" dirty="0" smtClean="0"/>
              <a:t> un </a:t>
            </a:r>
            <a:r>
              <a:rPr lang="en-GB" dirty="0" err="1" smtClean="0"/>
              <a:t>véhicule</a:t>
            </a:r>
            <a:r>
              <a:rPr lang="en-GB" dirty="0" smtClean="0"/>
              <a:t>, un </a:t>
            </a:r>
            <a:r>
              <a:rPr lang="en-GB" dirty="0" err="1" smtClean="0"/>
              <a:t>avion</a:t>
            </a:r>
            <a:r>
              <a:rPr lang="en-GB" dirty="0" smtClean="0"/>
              <a:t> un </a:t>
            </a:r>
            <a:r>
              <a:rPr lang="en-GB" dirty="0" err="1" smtClean="0"/>
              <a:t>navire</a:t>
            </a:r>
            <a:r>
              <a:rPr lang="en-GB" dirty="0" smtClean="0"/>
              <a:t> sans </a:t>
            </a:r>
            <a:r>
              <a:rPr lang="en-GB" dirty="0" err="1" smtClean="0"/>
              <a:t>être</a:t>
            </a:r>
            <a:r>
              <a:rPr lang="en-GB" dirty="0" smtClean="0"/>
              <a:t> </a:t>
            </a:r>
            <a:r>
              <a:rPr lang="en-GB" dirty="0" err="1" smtClean="0"/>
              <a:t>ravitaillé</a:t>
            </a:r>
            <a:r>
              <a:rPr lang="en-GB" dirty="0" smtClean="0"/>
              <a:t> en carburant".</a:t>
            </a:r>
            <a:endParaRPr lang="fr-FR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Nous </a:t>
            </a:r>
            <a:r>
              <a:rPr lang="en-GB" dirty="0" err="1" smtClean="0"/>
              <a:t>intégrons</a:t>
            </a:r>
            <a:r>
              <a:rPr lang="en-GB" dirty="0" smtClean="0"/>
              <a:t> </a:t>
            </a:r>
            <a:r>
              <a:rPr lang="en-GB" dirty="0" err="1" smtClean="0"/>
              <a:t>l'outil</a:t>
            </a:r>
            <a:r>
              <a:rPr lang="en-GB" dirty="0" smtClean="0"/>
              <a:t> non pas par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qu'il</a:t>
            </a:r>
            <a:r>
              <a:rPr lang="en-GB" dirty="0" smtClean="0"/>
              <a:t> </a:t>
            </a:r>
            <a:r>
              <a:rPr lang="en-GB" dirty="0" err="1" smtClean="0"/>
              <a:t>existe</a:t>
            </a:r>
            <a:r>
              <a:rPr lang="en-GB" dirty="0" smtClean="0"/>
              <a:t>, </a:t>
            </a:r>
            <a:r>
              <a:rPr lang="en-GB" dirty="0" err="1" smtClean="0"/>
              <a:t>mais</a:t>
            </a:r>
            <a:r>
              <a:rPr lang="en-GB" dirty="0" smtClean="0"/>
              <a:t> par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qu’il</a:t>
            </a:r>
            <a:r>
              <a:rPr lang="en-GB" dirty="0" smtClean="0"/>
              <a:t> </a:t>
            </a:r>
            <a:r>
              <a:rPr lang="en-GB" dirty="0" err="1" smtClean="0"/>
              <a:t>sert</a:t>
            </a:r>
            <a:r>
              <a:rPr lang="en-GB" dirty="0" smtClean="0"/>
              <a:t> </a:t>
            </a:r>
            <a:r>
              <a:rPr lang="en-GB" dirty="0" err="1" smtClean="0"/>
              <a:t>notre</a:t>
            </a:r>
            <a:r>
              <a:rPr lang="en-GB" dirty="0" smtClean="0"/>
              <a:t> </a:t>
            </a:r>
            <a:r>
              <a:rPr lang="en-GB" dirty="0" err="1" smtClean="0"/>
              <a:t>objectif</a:t>
            </a:r>
            <a:r>
              <a:rPr lang="en-GB" dirty="0" smtClean="0"/>
              <a:t> de passage par </a:t>
            </a:r>
            <a:r>
              <a:rPr lang="en-GB" dirty="0" err="1" smtClean="0"/>
              <a:t>étapes</a:t>
            </a:r>
            <a:r>
              <a:rPr lang="en-GB" dirty="0" smtClean="0"/>
              <a:t> </a:t>
            </a:r>
            <a:r>
              <a:rPr lang="en-GB" dirty="0" err="1" smtClean="0"/>
              <a:t>vers</a:t>
            </a:r>
            <a:r>
              <a:rPr lang="en-GB" dirty="0" smtClean="0"/>
              <a:t> </a:t>
            </a:r>
            <a:r>
              <a:rPr lang="en-GB" dirty="0" err="1" smtClean="0"/>
              <a:t>l’autonomisation</a:t>
            </a:r>
            <a:r>
              <a:rPr lang="en-GB" dirty="0" smtClean="0"/>
              <a:t> de </a:t>
            </a:r>
            <a:r>
              <a:rPr lang="en-GB" dirty="0" err="1" smtClean="0"/>
              <a:t>l'apprenant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00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28600"/>
            <a:ext cx="7016750" cy="6473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5721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strona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508000" y="474134"/>
            <a:ext cx="9652000" cy="565203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i="1" dirty="0" smtClean="0">
                <a:solidFill>
                  <a:srgbClr val="FF0000"/>
                </a:solidFill>
                <a:latin typeface="BlairMdITC TT-Medium"/>
                <a:cs typeface="BlairMdITC TT-Medium"/>
              </a:rPr>
              <a:t>« </a:t>
            </a:r>
            <a:r>
              <a:rPr lang="fr-FR" b="1" i="1" dirty="0" err="1" smtClean="0">
                <a:solidFill>
                  <a:srgbClr val="FF0000"/>
                </a:solidFill>
                <a:latin typeface="BlairMdITC TT-Medium"/>
                <a:cs typeface="BlairMdITC TT-Medium"/>
              </a:rPr>
              <a:t>nemein</a:t>
            </a:r>
            <a:r>
              <a:rPr lang="fr-FR" b="1" i="1" dirty="0" smtClean="0">
                <a:solidFill>
                  <a:srgbClr val="FF0000"/>
                </a:solidFill>
                <a:latin typeface="BlairMdITC TT-Medium"/>
                <a:cs typeface="BlairMdITC TT-Medium"/>
              </a:rPr>
              <a:t> »</a:t>
            </a:r>
            <a:endParaRPr lang="fr-FR" b="1" i="1" dirty="0">
              <a:solidFill>
                <a:srgbClr val="FF0000"/>
              </a:solidFill>
              <a:latin typeface="BlairMdITC TT-Medium"/>
              <a:cs typeface="BlairMdITC TT-Medium"/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Préparons son </a:t>
            </a:r>
            <a:r>
              <a:rPr lang="fr-FR" b="1" dirty="0"/>
              <a:t>nomadisme</a:t>
            </a:r>
            <a:r>
              <a:rPr lang="fr-FR" dirty="0"/>
              <a:t>,</a:t>
            </a:r>
            <a:r>
              <a:rPr lang="fr-FR" dirty="0" smtClean="0"/>
              <a:t> </a:t>
            </a:r>
          </a:p>
          <a:p>
            <a:pPr eaLnBrk="1" hangingPunct="1">
              <a:buNone/>
            </a:pPr>
            <a:r>
              <a:rPr lang="fr-FR" dirty="0" smtClean="0"/>
              <a:t>            ne </a:t>
            </a:r>
            <a:r>
              <a:rPr lang="fr-FR" dirty="0"/>
              <a:t>favorisons pas son </a:t>
            </a:r>
            <a:r>
              <a:rPr lang="fr-FR" b="1" dirty="0"/>
              <a:t>errance</a:t>
            </a:r>
            <a:r>
              <a:rPr lang="fr-FR" dirty="0" smtClean="0"/>
              <a:t> </a:t>
            </a:r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/>
              <a:t>L’oiseau devient </a:t>
            </a:r>
            <a:r>
              <a:rPr lang="fr-FR" dirty="0" smtClean="0"/>
              <a:t>migrateur, </a:t>
            </a:r>
          </a:p>
          <a:p>
            <a:pPr eaLnBrk="1" hangingPunct="1">
              <a:buNone/>
            </a:pPr>
            <a:r>
              <a:rPr lang="fr-FR" dirty="0" smtClean="0"/>
              <a:t>         transmettons-lui </a:t>
            </a:r>
            <a:r>
              <a:rPr lang="fr-FR" dirty="0"/>
              <a:t>le virus de l’appétence</a:t>
            </a:r>
          </a:p>
          <a:p>
            <a:pPr eaLnBrk="1" hangingPunct="1"/>
            <a:endParaRPr lang="fr-FR" dirty="0"/>
          </a:p>
        </p:txBody>
      </p:sp>
      <p:sp>
        <p:nvSpPr>
          <p:cNvPr id="27238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113212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733" y="1417638"/>
            <a:ext cx="8229600" cy="452596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fr-FR" dirty="0">
              <a:solidFill>
                <a:schemeClr val="accent2"/>
              </a:solidFill>
              <a:latin typeface="Helvetica" charset="0"/>
            </a:endParaRPr>
          </a:p>
          <a:p>
            <a:pPr eaLnBrk="1" hangingPunct="1"/>
            <a:r>
              <a:rPr lang="fr-FR" i="1" dirty="0">
                <a:solidFill>
                  <a:srgbClr val="000090"/>
                </a:solidFill>
                <a:latin typeface="Lucida Handwriting" charset="0"/>
              </a:rPr>
              <a:t>L’enseignant devient-il pasteur ?</a:t>
            </a:r>
          </a:p>
          <a:p>
            <a:pPr eaLnBrk="1" hangingPunct="1"/>
            <a:endParaRPr lang="fr-FR" i="1" dirty="0" smtClean="0">
              <a:solidFill>
                <a:schemeClr val="accent2"/>
              </a:solidFill>
              <a:latin typeface="Lucida Handwriting" charset="0"/>
            </a:endParaRPr>
          </a:p>
          <a:p>
            <a:pPr eaLnBrk="1" hangingPunct="1">
              <a:buFont typeface="Wingdings" charset="2"/>
              <a:buNone/>
            </a:pPr>
            <a:endParaRPr lang="fr-FR" i="1" dirty="0">
              <a:solidFill>
                <a:schemeClr val="accent2"/>
              </a:solidFill>
              <a:latin typeface="Lucida Handwriting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248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Quels </a:t>
            </a:r>
            <a:r>
              <a:rPr lang="fr-FR" dirty="0" err="1" smtClean="0"/>
              <a:t>pré-requis</a:t>
            </a:r>
            <a:r>
              <a:rPr lang="fr-FR" dirty="0" smtClean="0"/>
              <a:t> au nomadisme</a:t>
            </a:r>
          </a:p>
          <a:p>
            <a:endParaRPr lang="fr-FR" dirty="0" smtClean="0"/>
          </a:p>
          <a:p>
            <a:r>
              <a:rPr lang="fr-FR" i="1" dirty="0" smtClean="0">
                <a:solidFill>
                  <a:srgbClr val="000090"/>
                </a:solidFill>
                <a:latin typeface="Lucida Handwriting" charset="0"/>
              </a:rPr>
              <a:t>A quelles conditions peut-il « les envoyer paître » ? </a:t>
            </a:r>
          </a:p>
          <a:p>
            <a:pPr lvl="3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60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</p:spPr>
        <p:txBody>
          <a:bodyPr/>
          <a:lstStyle/>
          <a:p>
            <a:r>
              <a:rPr lang="fr-FR" dirty="0" smtClean="0"/>
              <a:t>De plus en plus,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8836"/>
            <a:ext cx="8229600" cy="4997327"/>
          </a:xfrm>
        </p:spPr>
        <p:txBody>
          <a:bodyPr/>
          <a:lstStyle/>
          <a:p>
            <a:r>
              <a:rPr lang="fr-FR" dirty="0" smtClean="0"/>
              <a:t>L’apprenant peut et doit se passer de nous pour les tâches de compréhension de l’oral</a:t>
            </a:r>
            <a:endParaRPr lang="fr-FR" dirty="0"/>
          </a:p>
          <a:p>
            <a:r>
              <a:rPr lang="fr-FR" dirty="0" smtClean="0"/>
              <a:t>Nous fléchons ce qui est accessible en ligne, pour un usage sans duplication, ni stockage</a:t>
            </a:r>
          </a:p>
          <a:p>
            <a:r>
              <a:rPr lang="fr-FR" dirty="0" smtClean="0"/>
              <a:t>ce qui </a:t>
            </a:r>
            <a:r>
              <a:rPr lang="fr-FR" u="sng" dirty="0" smtClean="0"/>
              <a:t>LUI</a:t>
            </a:r>
            <a:r>
              <a:rPr lang="fr-FR" dirty="0" smtClean="0"/>
              <a:t> est accessible (B1 ? </a:t>
            </a:r>
            <a:r>
              <a:rPr lang="fr-FR" i="1" dirty="0" smtClean="0"/>
              <a:t>n+ 1 </a:t>
            </a:r>
            <a:r>
              <a:rPr lang="fr-FR" dirty="0" smtClean="0"/>
              <a:t>?) </a:t>
            </a:r>
          </a:p>
          <a:p>
            <a:r>
              <a:rPr lang="fr-FR" dirty="0" smtClean="0"/>
              <a:t> (utile dans notre projet de séquence) </a:t>
            </a:r>
          </a:p>
          <a:p>
            <a:r>
              <a:rPr lang="fr-FR" dirty="0" smtClean="0"/>
              <a:t> et nous évaluons son travail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26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activités </a:t>
            </a:r>
            <a:r>
              <a:rPr lang="fr-FR" i="1" dirty="0" smtClean="0"/>
              <a:t>in situ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Information, procédures, organisation, communication, dont haut niveau,  validation, la « mémoire du groupe »,  évaluation, planification des périodes d’autonomie, </a:t>
            </a:r>
          </a:p>
          <a:p>
            <a:pPr>
              <a:buNone/>
            </a:pP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……. bilans individuels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1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3200" dirty="0">
                <a:latin typeface="Times" charset="0"/>
              </a:rPr>
              <a:t>Procédures intellectuelles   et compétence </a:t>
            </a:r>
            <a:r>
              <a:rPr lang="fr-FR" sz="3200" dirty="0" smtClean="0">
                <a:latin typeface="Times" charset="0"/>
              </a:rPr>
              <a:t>critique</a:t>
            </a:r>
            <a:endParaRPr lang="fr-FR" sz="3200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fr-FR" sz="2800" dirty="0" smtClean="0">
                <a:solidFill>
                  <a:srgbClr val="008000"/>
                </a:solidFill>
              </a:rPr>
              <a:t>l’acquisition suppose le traitement de l’information par des</a:t>
            </a:r>
            <a:endParaRPr lang="fr-FR" sz="3600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 smtClean="0">
                <a:latin typeface="Times" charset="0"/>
              </a:rPr>
              <a:t>opérations </a:t>
            </a:r>
            <a:r>
              <a:rPr lang="fr-FR" sz="2900" dirty="0">
                <a:latin typeface="Times" charset="0"/>
              </a:rPr>
              <a:t>de H niveau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9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Catégorisation,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 conceptualisation,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 hiérarchisation,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	opérations d’analogie,</a:t>
            </a:r>
            <a:r>
              <a:rPr lang="fr-FR" sz="2900" dirty="0" smtClean="0">
                <a:latin typeface="Times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 smtClean="0">
                <a:latin typeface="Times" charset="0"/>
              </a:rPr>
              <a:t>             définitions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		………</a:t>
            </a:r>
            <a:r>
              <a:rPr lang="fr-FR" sz="2900" dirty="0" smtClean="0">
                <a:latin typeface="Times" charset="0"/>
              </a:rPr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900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1800" dirty="0" smtClean="0">
                <a:latin typeface="Times" charset="0"/>
              </a:rPr>
              <a:t> </a:t>
            </a:r>
            <a:endParaRPr lang="fr-FR" sz="1800" dirty="0">
              <a:latin typeface="Times" charset="0"/>
            </a:endParaRPr>
          </a:p>
        </p:txBody>
      </p:sp>
      <p:sp>
        <p:nvSpPr>
          <p:cNvPr id="21299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6363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de redondances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i="1" dirty="0" smtClean="0"/>
              <a:t>« </a:t>
            </a:r>
            <a:r>
              <a:rPr lang="fr-FR" sz="4000" i="1" dirty="0" err="1" smtClean="0"/>
              <a:t>Finally</a:t>
            </a:r>
            <a:r>
              <a:rPr lang="fr-FR" sz="4000" i="1" dirty="0" smtClean="0"/>
              <a:t>, </a:t>
            </a:r>
            <a:r>
              <a:rPr lang="fr-FR" sz="4000" i="1" dirty="0" err="1" smtClean="0"/>
              <a:t>what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was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making</a:t>
            </a:r>
            <a:r>
              <a:rPr lang="fr-FR" sz="4000" i="1" dirty="0" smtClean="0"/>
              <a:t> news on </a:t>
            </a:r>
            <a:r>
              <a:rPr lang="fr-FR" sz="4000" i="1" dirty="0" err="1" smtClean="0"/>
              <a:t>this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day</a:t>
            </a:r>
            <a:r>
              <a:rPr lang="fr-FR" sz="4000" i="1" dirty="0" smtClean="0"/>
              <a:t> in …. »</a:t>
            </a:r>
          </a:p>
          <a:p>
            <a:endParaRPr lang="fr-FR" sz="4000" i="1" dirty="0"/>
          </a:p>
          <a:p>
            <a:r>
              <a:rPr lang="fr-FR" sz="4000" dirty="0" smtClean="0"/>
              <a:t>Quels équivalents </a:t>
            </a:r>
            <a:r>
              <a:rPr lang="fr-FR" sz="4000" dirty="0" err="1" smtClean="0"/>
              <a:t>posssibles</a:t>
            </a:r>
            <a:r>
              <a:rPr lang="fr-FR" sz="4000" dirty="0" smtClean="0"/>
              <a:t> ??? 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8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8" name="Espace réservé du contenu 7" descr="3557894144_86acd2571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5486" y="778933"/>
            <a:ext cx="9199486" cy="5059363"/>
          </a:xfr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44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743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/>
              <a:t>la mise en mémoire d’un nouveau savoir dépend de son traitement et de sa </a:t>
            </a:r>
            <a:r>
              <a:rPr lang="fr-FR" sz="3600" b="1">
                <a:solidFill>
                  <a:srgbClr val="008000"/>
                </a:solidFill>
              </a:rPr>
              <a:t>« manipulation »  </a:t>
            </a:r>
            <a:r>
              <a:rPr lang="fr-FR" sz="1800" b="1">
                <a:solidFill>
                  <a:srgbClr val="008000"/>
                </a:solidFill>
              </a:rPr>
              <a:t>(concept d’Anderson</a:t>
            </a:r>
            <a:r>
              <a:rPr lang="fr-FR" sz="1800"/>
              <a:t>)</a:t>
            </a:r>
            <a:br>
              <a:rPr lang="fr-FR" sz="1800"/>
            </a:br>
            <a:r>
              <a:rPr lang="fr-FR" sz="3600"/>
              <a:t/>
            </a:r>
            <a:br>
              <a:rPr lang="fr-FR" sz="3600"/>
            </a:br>
            <a:r>
              <a:rPr lang="fr-FR" sz="3600"/>
              <a:t>la mémorisation est la trace d’une expérience </a:t>
            </a:r>
            <a:br>
              <a:rPr lang="fr-FR" sz="3600"/>
            </a:br>
            <a:endParaRPr lang="fr-FR" sz="3600"/>
          </a:p>
        </p:txBody>
      </p:sp>
      <p:sp>
        <p:nvSpPr>
          <p:cNvPr id="10137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18109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 </a:t>
            </a:r>
            <a:r>
              <a:rPr lang="fr-FR" dirty="0" err="1" smtClean="0"/>
              <a:t>Think</a:t>
            </a:r>
            <a:r>
              <a:rPr lang="fr-FR" dirty="0" smtClean="0"/>
              <a:t> !!!!</a:t>
            </a:r>
            <a:endParaRPr lang="fr-FR" dirty="0"/>
          </a:p>
        </p:txBody>
      </p:sp>
      <p:pic>
        <p:nvPicPr>
          <p:cNvPr id="4" name="Espace réservé du contenu 3" descr="Hair-Raising-Experience-158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463" r="-73463"/>
          <a:stretch>
            <a:fillRect/>
          </a:stretch>
        </p:blipFill>
        <p:spPr/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7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angry-conduct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53" r="-10153"/>
          <a:stretch>
            <a:fillRect/>
          </a:stretch>
        </p:blipFill>
        <p:spPr>
          <a:xfrm>
            <a:off x="457200" y="525463"/>
            <a:ext cx="8229600" cy="56007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19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En amont des productions ci-dessus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35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nouveau métier universitaire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4800" dirty="0" smtClean="0"/>
              <a:t>       </a:t>
            </a:r>
            <a:r>
              <a:rPr lang="fr-FR" sz="4800" i="1" dirty="0" smtClean="0"/>
              <a:t>Herméneute – </a:t>
            </a:r>
            <a:r>
              <a:rPr lang="fr-FR" sz="4800" i="1" dirty="0" err="1" smtClean="0"/>
              <a:t>TICErand</a:t>
            </a:r>
            <a:r>
              <a:rPr lang="fr-FR" sz="4800" i="1" dirty="0" smtClean="0"/>
              <a:t> </a:t>
            </a:r>
            <a:endParaRPr lang="fr-FR" sz="4800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3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by en écri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>
          <a:xfrm>
            <a:off x="711199" y="1392650"/>
            <a:ext cx="7967133" cy="438161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98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04800"/>
            <a:ext cx="53546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28664294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24582" name="Picture 5" descr="déictique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4687"/>
            <a:ext cx="8686800" cy="625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82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080375" cy="1143000"/>
          </a:xfrm>
        </p:spPr>
        <p:txBody>
          <a:bodyPr/>
          <a:lstStyle/>
          <a:p>
            <a:pPr eaLnBrk="1" hangingPunct="1"/>
            <a:r>
              <a:rPr lang="fr-FR">
                <a:solidFill>
                  <a:srgbClr val="008000"/>
                </a:solidFill>
              </a:rPr>
              <a:t>Herméneutique</a:t>
            </a:r>
            <a:r>
              <a:rPr lang="fr-FR"/>
              <a:t>  </a:t>
            </a:r>
            <a:r>
              <a:rPr lang="fr-FR" sz="1800"/>
              <a:t>selon Pierre Lévy</a:t>
            </a:r>
            <a:endParaRPr lang="fr-FR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839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/>
              <a:t>Les signes : éléments symboliques d’une culture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fr-FR" sz="2800"/>
              <a:t>L’objet principal de la communication n’est ni le message, ni l’émetteur, ni le récepteur, mais l’hyperxtexte.</a:t>
            </a:r>
          </a:p>
          <a:p>
            <a:pPr eaLnBrk="1" hangingPunct="1">
              <a:lnSpc>
                <a:spcPct val="80000"/>
              </a:lnSpc>
            </a:pPr>
            <a:endParaRPr lang="fr-FR" sz="2800"/>
          </a:p>
          <a:p>
            <a:pPr eaLnBrk="1" hangingPunct="1">
              <a:lnSpc>
                <a:spcPct val="80000"/>
              </a:lnSpc>
            </a:pPr>
            <a:r>
              <a:rPr lang="fr-FR" sz="2800"/>
              <a:t>le filet sémiotique : le réseau de relations dans lequel sera pris le message. L’activité interprétative est association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/>
              <a:t>=&gt;		Le méthodologue est herméneute.	</a:t>
            </a:r>
          </a:p>
          <a:p>
            <a:pPr lvl="3" eaLnBrk="1" hangingPunct="1">
              <a:lnSpc>
                <a:spcPct val="110000"/>
              </a:lnSpc>
            </a:pPr>
            <a:endParaRPr lang="fr-FR" sz="900">
              <a:solidFill>
                <a:schemeClr val="bg2"/>
              </a:solidFill>
            </a:endParaRPr>
          </a:p>
        </p:txBody>
      </p:sp>
      <p:sp>
        <p:nvSpPr>
          <p:cNvPr id="19354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5453601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3389</Words>
  <Application>Microsoft Macintosh PowerPoint</Application>
  <PresentationFormat>Présentation à l'écran (4:3)</PresentationFormat>
  <Paragraphs>580</Paragraphs>
  <Slides>120</Slides>
  <Notes>10</Notes>
  <HiddenSlides>0</HiddenSlides>
  <MMClips>26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120</vt:i4>
      </vt:variant>
    </vt:vector>
  </HeadingPairs>
  <TitlesOfParts>
    <vt:vector size="122" baseType="lpstr">
      <vt:lpstr>Thème Office</vt:lpstr>
      <vt:lpstr>Document</vt:lpstr>
      <vt:lpstr>Objectif : Expo orale  x 2 </vt:lpstr>
      <vt:lpstr>Données quantitatives en LEA L1 (2007)</vt:lpstr>
      <vt:lpstr>Dans cette 2è partie</vt:lpstr>
      <vt:lpstr>Des tâches diverses …</vt:lpstr>
      <vt:lpstr>Top-down </vt:lpstr>
      <vt:lpstr>Significant shorts, … from scratch</vt:lpstr>
      <vt:lpstr>Depuis le début de cette semaine </vt:lpstr>
      <vt:lpstr>On this day in …</vt:lpstr>
      <vt:lpstr>Exemples de redondances </vt:lpstr>
      <vt:lpstr>Présentation PowerPoint</vt:lpstr>
      <vt:lpstr>« On this day … »   10 ways of saying it </vt:lpstr>
      <vt:lpstr>Les français parlant anglais</vt:lpstr>
      <vt:lpstr>« Les filtres distribués » </vt:lpstr>
      <vt:lpstr>Présentation PowerPoint</vt:lpstr>
      <vt:lpstr>Les temps du bilan et du récit </vt:lpstr>
      <vt:lpstr>Les montages </vt:lpstr>
      <vt:lpstr>SPLIT : les versions éclatées</vt:lpstr>
      <vt:lpstr>Split again, </vt:lpstr>
      <vt:lpstr>Figures &amp; trends, </vt:lpstr>
      <vt:lpstr> </vt:lpstr>
      <vt:lpstr>Partir d’un montage A4 paysage</vt:lpstr>
      <vt:lpstr>Écoutes ponctuelles … et très diverses  </vt:lpstr>
      <vt:lpstr>Phonologie – illustrations ponctuelles</vt:lpstr>
      <vt:lpstr>Présentation PowerPoint</vt:lpstr>
      <vt:lpstr>« … households will have to choose  …</vt:lpstr>
      <vt:lpstr>Damien Hirst's bronze statue Verity  </vt:lpstr>
      <vt:lpstr>Présentation PowerPoint</vt:lpstr>
      <vt:lpstr>Les 4 qualificatifs décrivant ‘Verity’</vt:lpstr>
      <vt:lpstr>Phonologie ponctuelle</vt:lpstr>
      <vt:lpstr>Présentation PowerPoint</vt:lpstr>
      <vt:lpstr>Listen to Radio 4</vt:lpstr>
      <vt:lpstr>Elisabeth Blackwell</vt:lpstr>
      <vt:lpstr>Tâches AVANT l’écoute, à l’écoute ou vérifications des hypothèses post-écoute </vt:lpstr>
      <vt:lpstr>Présentation PowerPoint</vt:lpstr>
      <vt:lpstr>A few montages</vt:lpstr>
      <vt:lpstr>… and for assessment ? </vt:lpstr>
      <vt:lpstr>Marqueurs temporels - montage</vt:lpstr>
      <vt:lpstr>Matériel utilisé</vt:lpstr>
      <vt:lpstr>Présentation PowerPoint</vt:lpstr>
      <vt:lpstr>Présentation PowerPoint</vt:lpstr>
      <vt:lpstr>Présentation PowerPoint</vt:lpstr>
      <vt:lpstr>Un thème culturel récurrent: Brain drain …</vt:lpstr>
      <vt:lpstr>Présentation PowerPoint</vt:lpstr>
      <vt:lpstr>Présentation PowerPoint</vt:lpstr>
      <vt:lpstr>Présentation PowerPoint</vt:lpstr>
      <vt:lpstr>Présentation PowerPoint</vt:lpstr>
      <vt:lpstr>Quand l’établissement permettra t-il  </vt:lpstr>
      <vt:lpstr>Ces conflits socio-cognitifs qui contribuent à la mise en mémoire, car liés et ancrés à l’événement de leurs survenue   </vt:lpstr>
      <vt:lpstr>Présentation PowerPoint</vt:lpstr>
      <vt:lpstr>.</vt:lpstr>
      <vt:lpstr>Combien de PETITS locaux dans votre établissement ….</vt:lpstr>
      <vt:lpstr>France – a foreign perspective </vt:lpstr>
      <vt:lpstr>Présentation PowerPoint</vt:lpstr>
      <vt:lpstr>Formation ≠ Evaluation </vt:lpstr>
      <vt:lpstr>La redondance aussi à l’oral du Bac</vt:lpstr>
      <vt:lpstr>Nous partageons une conviction</vt:lpstr>
      <vt:lpstr>Un montage BAC ? </vt:lpstr>
      <vt:lpstr>Présentation PowerPoint</vt:lpstr>
      <vt:lpstr>… Un métier en amont ….</vt:lpstr>
      <vt:lpstr>Le choix de 2 émissions radio quotidiennes </vt:lpstr>
      <vt:lpstr>Pinpoint : le fléchage quotidien 1-   Midnight News le 5 nov</vt:lpstr>
      <vt:lpstr>2  -News Briefing le 5 nov</vt:lpstr>
      <vt:lpstr>Audition directe en ligne</vt:lpstr>
      <vt:lpstr>Malala, the Pakistani hero</vt:lpstr>
      <vt:lpstr>Au cours des congés de Toussaint:</vt:lpstr>
      <vt:lpstr>Midnight News + News Briefing  (15 jours Toussaint) *** ou **</vt:lpstr>
      <vt:lpstr>Présentation PowerPoint</vt:lpstr>
      <vt:lpstr>Présentation PowerPoint</vt:lpstr>
      <vt:lpstr>Présentation PowerPoint</vt:lpstr>
      <vt:lpstr>Présentation PowerPoint</vt:lpstr>
      <vt:lpstr>« Les rituels » </vt:lpstr>
      <vt:lpstr>Chaque semaine, La France vue d’ailleurs</vt:lpstr>
      <vt:lpstr>Les sous-compétences systématiques</vt:lpstr>
      <vt:lpstr>Les sous-compétences systématiques</vt:lpstr>
      <vt:lpstr>Présentation PowerPoint</vt:lpstr>
      <vt:lpstr>Les approches analogiques</vt:lpstr>
      <vt:lpstr>Les Comp orales ciblées « 4 notions »</vt:lpstr>
      <vt:lpstr>Les 20 fonctions du langage scientifique</vt:lpstr>
      <vt:lpstr>Le commentaire littéraire ou artistique</vt:lpstr>
      <vt:lpstr>En conclusion </vt:lpstr>
      <vt:lpstr>L’éducation à l’autonomie </vt:lpstr>
      <vt:lpstr>Présentation PowerPoint</vt:lpstr>
      <vt:lpstr>Présentation PowerPoint</vt:lpstr>
      <vt:lpstr>« nemein »</vt:lpstr>
      <vt:lpstr>Présentation PowerPoint</vt:lpstr>
      <vt:lpstr>Présentation PowerPoint</vt:lpstr>
      <vt:lpstr>De plus en plus,  </vt:lpstr>
      <vt:lpstr>Les activités in situ  </vt:lpstr>
      <vt:lpstr>Procédures intellectuelles   et compétence critique</vt:lpstr>
      <vt:lpstr>Présentation PowerPoint</vt:lpstr>
      <vt:lpstr>la mise en mémoire d’un nouveau savoir dépend de son traitement et de sa « manipulation »  (concept d’Anderson)  la mémorisation est la trace d’une expérience  </vt:lpstr>
      <vt:lpstr>Make them Think !!!!</vt:lpstr>
      <vt:lpstr>Présentation PowerPoint</vt:lpstr>
      <vt:lpstr>En amont des productions ci-dessus</vt:lpstr>
      <vt:lpstr>Un nouveau métier universitaire</vt:lpstr>
      <vt:lpstr>Présentation PowerPoint</vt:lpstr>
      <vt:lpstr>Présentation PowerPoint</vt:lpstr>
      <vt:lpstr>Présentation PowerPoint</vt:lpstr>
      <vt:lpstr>Herméneutique  selon Pierre Lévy</vt:lpstr>
      <vt:lpstr>Présentation PowerPoint</vt:lpstr>
      <vt:lpstr>Herméneutique et déictique</vt:lpstr>
      <vt:lpstr>Le blog: outil de fléchage et de tissage</vt:lpstr>
      <vt:lpstr>Le blog, outil de formation continuée, … des formateurs</vt:lpstr>
      <vt:lpstr>Une cohérence locale,  temporaire, plurielle</vt:lpstr>
      <vt:lpstr>Présentation PowerPoint</vt:lpstr>
      <vt:lpstr>Quelle durée pour quelle tâches ?</vt:lpstr>
      <vt:lpstr>Combinatoire …</vt:lpstr>
      <vt:lpstr>Présentation PowerPoint</vt:lpstr>
      <vt:lpstr>Même avec la technique, notre métier reste un ART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mission générale de formateur</vt:lpstr>
      <vt:lpstr>Présentation PowerPoint</vt:lpstr>
      <vt:lpstr>J’allais oublier …. ! </vt:lpstr>
      <vt:lpstr>Présentation PowerPoint</vt:lpstr>
      <vt:lpstr>Présentation PowerPoint</vt:lpstr>
      <vt:lpstr>Ce power-point se trouve …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Reims 7 Novembre 2013</dc:title>
  <dc:creator>jean sabiron Maison</dc:creator>
  <cp:lastModifiedBy>jean sabiron Maison</cp:lastModifiedBy>
  <cp:revision>121</cp:revision>
  <dcterms:created xsi:type="dcterms:W3CDTF">2013-11-04T13:28:16Z</dcterms:created>
  <dcterms:modified xsi:type="dcterms:W3CDTF">2014-01-09T14:23:12Z</dcterms:modified>
</cp:coreProperties>
</file>