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1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85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r-FR" smtClean="0"/>
              <a:t>25, 26 et 27 Mars 2015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NetJournées | 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E3190-6A0A-49A8-8EE1-D78C234FCCE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1084695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r-FR" smtClean="0"/>
              <a:t>25, 26 et 27 Mars 2015</a:t>
            </a:r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NetJournées | 2015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8DE742-6D95-42CE-A1D7-6A359B7583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8134814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0"/>
            <a:ext cx="9563100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52914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-21052" y="1"/>
            <a:ext cx="9204671" cy="68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25, 26 et 27 Mars 2015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NetJournées | 2015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68C0-0AD0-4543-8305-1C510AFE610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Text Box 8"/>
          <p:cNvSpPr txBox="1">
            <a:spLocks noChangeArrowheads="1"/>
          </p:cNvSpPr>
          <p:nvPr userDrawn="1"/>
        </p:nvSpPr>
        <p:spPr bwMode="auto">
          <a:xfrm>
            <a:off x="3851920" y="2996952"/>
            <a:ext cx="5184576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algn="l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</a:defRPr>
            </a:lvl1pPr>
            <a:lvl2pPr algn="l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</a:defRPr>
            </a:lvl2pPr>
            <a:lvl3pPr algn="l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</a:defRPr>
            </a:lvl3pPr>
            <a:lvl4pPr algn="l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</a:defRPr>
            </a:lvl4pPr>
            <a:lvl5pPr algn="l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</a:defRPr>
            </a:lvl9pPr>
          </a:lstStyle>
          <a:p>
            <a:pPr algn="l">
              <a:spcBef>
                <a:spcPts val="800"/>
              </a:spcBef>
              <a:buFont typeface="Calibri" pitchFamily="34" charset="0"/>
              <a:buNone/>
            </a:pPr>
            <a:r>
              <a:rPr lang="fr-FR" sz="12000" b="1" i="1" dirty="0" smtClean="0">
                <a:solidFill>
                  <a:srgbClr val="3DB9D1"/>
                </a:solidFill>
                <a:latin typeface="+mj-lt"/>
              </a:rPr>
              <a:t>Merci !</a:t>
            </a:r>
            <a:endParaRPr lang="fr-FR" sz="12000" dirty="0">
              <a:solidFill>
                <a:srgbClr val="3DB9D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3100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8585A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25, 26 et 27 Mars 2015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NetJournées | 2015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68C0-0AD0-4543-8305-1C510AFE610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628650" y="423882"/>
            <a:ext cx="155121" cy="1208050"/>
          </a:xfrm>
          <a:prstGeom prst="rect">
            <a:avLst/>
          </a:prstGeom>
          <a:solidFill>
            <a:srgbClr val="3DB9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09995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951264"/>
            <a:ext cx="7886700" cy="261121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25, 26 et 27 Mars 2015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NetJournées | 2015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68C0-0AD0-4543-8305-1C510AFE610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36391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8585A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959429"/>
            <a:ext cx="3886200" cy="4217534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959429"/>
            <a:ext cx="3886200" cy="4217534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25, 26 et 27 Mars 2015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NetJournées | 2015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68C0-0AD0-4543-8305-1C510AFE610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628650" y="423882"/>
            <a:ext cx="155121" cy="1208050"/>
          </a:xfrm>
          <a:prstGeom prst="rect">
            <a:avLst/>
          </a:prstGeom>
          <a:solidFill>
            <a:srgbClr val="3DB9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04504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071" y="365126"/>
            <a:ext cx="5363935" cy="132556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5875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41171"/>
            <a:ext cx="3868340" cy="334849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5875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841171"/>
            <a:ext cx="3887391" cy="3348491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25, 26 et 27 Mars 2015</a:t>
            </a: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NetJournées | 2015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68C0-0AD0-4543-8305-1C510AFE610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628650" y="423882"/>
            <a:ext cx="155121" cy="1208050"/>
          </a:xfrm>
          <a:prstGeom prst="rect">
            <a:avLst/>
          </a:prstGeom>
          <a:solidFill>
            <a:srgbClr val="3DB9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4524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25, 26 et 27 Mars 2015</a:t>
            </a: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NetJournées | 2015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68C0-0AD0-4543-8305-1C510AFE610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628650" y="423882"/>
            <a:ext cx="155121" cy="1208050"/>
          </a:xfrm>
          <a:prstGeom prst="rect">
            <a:avLst/>
          </a:prstGeom>
          <a:solidFill>
            <a:srgbClr val="3DB9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31786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25, 26 et 27 Mars 2015</a:t>
            </a: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NetJournées | 2015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68C0-0AD0-4543-8305-1C510AFE610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09937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30628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951264"/>
            <a:ext cx="4629150" cy="3909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25, 26 et 27 Mars 2015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NetJournées | 2015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68C0-0AD0-4543-8305-1C510AFE610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765487" y="1812472"/>
            <a:ext cx="2677886" cy="195943"/>
          </a:xfrm>
          <a:prstGeom prst="rect">
            <a:avLst/>
          </a:prstGeom>
          <a:solidFill>
            <a:srgbClr val="3DB9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85129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30628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951264"/>
            <a:ext cx="4629150" cy="390978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25, 26 et 27 Mars 2015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NetJournées | 2015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68C0-0AD0-4543-8305-1C510AFE610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765487" y="1812473"/>
            <a:ext cx="2677886" cy="195943"/>
          </a:xfrm>
          <a:prstGeom prst="rect">
            <a:avLst/>
          </a:prstGeom>
          <a:solidFill>
            <a:srgbClr val="3DB9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51535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211362"/>
            <a:ext cx="8841921" cy="646637"/>
          </a:xfrm>
          <a:prstGeom prst="rect">
            <a:avLst/>
          </a:prstGeom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23528" y="246"/>
            <a:ext cx="8820472" cy="1949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8071" y="365126"/>
            <a:ext cx="53721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950131"/>
            <a:ext cx="7886700" cy="4226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58585A"/>
                </a:solidFill>
              </a:defRPr>
            </a:lvl1pPr>
          </a:lstStyle>
          <a:p>
            <a:r>
              <a:rPr lang="fr-FR" smtClean="0"/>
              <a:t>25, 26 et 27 Mars 2015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58585A"/>
                </a:solidFill>
              </a:defRPr>
            </a:lvl1pPr>
          </a:lstStyle>
          <a:p>
            <a:r>
              <a:rPr lang="fr-FR" smtClean="0"/>
              <a:t>NetJournées | 2015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58585A"/>
                </a:solidFill>
              </a:defRPr>
            </a:lvl1pPr>
          </a:lstStyle>
          <a:p>
            <a:fld id="{57FE68C0-0AD0-4543-8305-1C510AFE610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04099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58585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rgbClr val="58585A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rgbClr val="5858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rgbClr val="5858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rgbClr val="5858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5858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tag.fr/" TargetMode="External"/><Relationship Id="rId2" Type="http://schemas.openxmlformats.org/officeDocument/2006/relationships/hyperlink" Target="http://qrdroid.com/generate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9129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codes QR, au delà du réel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38632"/>
            <a:ext cx="7886700" cy="4338331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Un </a:t>
            </a:r>
            <a:r>
              <a:rPr lang="fr-FR" b="1" dirty="0" smtClean="0"/>
              <a:t>code QR </a:t>
            </a:r>
            <a:r>
              <a:rPr lang="fr-FR" dirty="0" smtClean="0"/>
              <a:t>(Quick </a:t>
            </a:r>
            <a:r>
              <a:rPr lang="fr-FR" dirty="0" err="1" smtClean="0"/>
              <a:t>Response</a:t>
            </a:r>
            <a:r>
              <a:rPr lang="fr-FR" dirty="0" smtClean="0"/>
              <a:t>) permet une fois flashé d’envoyer directement vers un site web, d’afficher une vidéo, un texte, de lancer une application depuis le </a:t>
            </a:r>
            <a:r>
              <a:rPr lang="fr-FR" dirty="0" err="1" smtClean="0"/>
              <a:t>Playstore</a:t>
            </a:r>
            <a:r>
              <a:rPr lang="fr-FR" dirty="0" smtClean="0"/>
              <a:t>,…</a:t>
            </a:r>
          </a:p>
          <a:p>
            <a:pPr lvl="1">
              <a:buNone/>
            </a:pPr>
            <a:endParaRPr lang="fr-FR" i="1" dirty="0" smtClean="0"/>
          </a:p>
          <a:p>
            <a:pPr lvl="1">
              <a:buNone/>
            </a:pPr>
            <a:r>
              <a:rPr lang="fr-FR" i="1" dirty="0" smtClean="0"/>
              <a:t>Ce code QR permet par exemple d’aller sur le</a:t>
            </a:r>
          </a:p>
          <a:p>
            <a:pPr lvl="1">
              <a:buNone/>
            </a:pPr>
            <a:r>
              <a:rPr lang="fr-FR" i="1" dirty="0" smtClean="0"/>
              <a:t>dossier tablettes de la </a:t>
            </a:r>
            <a:r>
              <a:rPr lang="fr-FR" i="1" dirty="0" err="1" smtClean="0"/>
              <a:t>dane</a:t>
            </a:r>
            <a:endParaRPr lang="fr-FR" i="1" dirty="0" smtClean="0"/>
          </a:p>
          <a:p>
            <a:endParaRPr lang="fr-FR" sz="2000" dirty="0" smtClean="0"/>
          </a:p>
          <a:p>
            <a:r>
              <a:rPr lang="fr-FR" dirty="0" smtClean="0"/>
              <a:t>Sur le dispositif mobile (</a:t>
            </a:r>
            <a:r>
              <a:rPr lang="fr-FR" dirty="0" err="1" smtClean="0"/>
              <a:t>smartphone</a:t>
            </a:r>
            <a:r>
              <a:rPr lang="fr-FR" dirty="0" smtClean="0"/>
              <a:t>, tablette,…), il faut télécharger un lecteur de code QR</a:t>
            </a:r>
          </a:p>
          <a:p>
            <a:pPr>
              <a:buNone/>
            </a:pPr>
            <a:r>
              <a:rPr lang="fr-FR" dirty="0" smtClean="0"/>
              <a:t>	Par exemple : </a:t>
            </a:r>
            <a:r>
              <a:rPr lang="fr-FR" dirty="0" err="1" smtClean="0"/>
              <a:t>Qrdroïd</a:t>
            </a:r>
            <a:r>
              <a:rPr lang="fr-FR" dirty="0" smtClean="0"/>
              <a:t> sur </a:t>
            </a:r>
            <a:r>
              <a:rPr lang="fr-FR" dirty="0" err="1" smtClean="0"/>
              <a:t>Androïd</a:t>
            </a:r>
            <a:r>
              <a:rPr lang="fr-FR" dirty="0" smtClean="0"/>
              <a:t>, </a:t>
            </a:r>
            <a:r>
              <a:rPr lang="fr-FR" dirty="0" err="1" smtClean="0"/>
              <a:t>Qrafter</a:t>
            </a:r>
            <a:r>
              <a:rPr lang="fr-FR" dirty="0" smtClean="0"/>
              <a:t> sur </a:t>
            </a:r>
            <a:r>
              <a:rPr lang="fr-FR" dirty="0" err="1" smtClean="0"/>
              <a:t>Iphone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25, 26 et 27 Mars 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NetJournées | 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68C0-0AD0-4543-8305-1C510AFE610D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7" name="Image 6" descr="Qrcode.png"/>
          <p:cNvPicPr>
            <a:picLocks noChangeAspect="1"/>
          </p:cNvPicPr>
          <p:nvPr/>
        </p:nvPicPr>
        <p:blipFill>
          <a:blip r:embed="rId2" cstate="print"/>
          <a:srcRect l="15355" t="12452" r="12903" b="10645"/>
          <a:stretch>
            <a:fillRect/>
          </a:stretch>
        </p:blipFill>
        <p:spPr>
          <a:xfrm>
            <a:off x="6607277" y="3274143"/>
            <a:ext cx="1366684" cy="146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1829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codes QR, au delà du réel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/>
              <a:t>Comment générer des codes QR  ?</a:t>
            </a:r>
            <a:r>
              <a:rPr lang="fr-FR" dirty="0" smtClean="0"/>
              <a:t> </a:t>
            </a:r>
          </a:p>
          <a:p>
            <a:r>
              <a:rPr lang="fr-FR" dirty="0" smtClean="0"/>
              <a:t>Directement depuis l’application</a:t>
            </a:r>
          </a:p>
          <a:p>
            <a:r>
              <a:rPr lang="fr-FR" dirty="0" smtClean="0"/>
              <a:t>Mais préférentiellement depuis des sites en ligne</a:t>
            </a:r>
          </a:p>
          <a:p>
            <a:pPr lvl="1"/>
            <a:r>
              <a:rPr lang="fr-FR" dirty="0" smtClean="0">
                <a:hlinkClick r:id="rId2"/>
              </a:rPr>
              <a:t>Qrdroid </a:t>
            </a:r>
            <a:r>
              <a:rPr lang="fr-FR" dirty="0" err="1" smtClean="0">
                <a:hlinkClick r:id="rId2"/>
              </a:rPr>
              <a:t>generator</a:t>
            </a:r>
            <a:endParaRPr lang="fr-FR" dirty="0" smtClean="0"/>
          </a:p>
          <a:p>
            <a:pPr lvl="1"/>
            <a:r>
              <a:rPr lang="fr-FR" dirty="0" err="1" smtClean="0">
                <a:hlinkClick r:id="rId3"/>
              </a:rPr>
              <a:t>Unitag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25, 26 et 27 Mars 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NetJournées | 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68C0-0AD0-4543-8305-1C510AFE610D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6146" name="Picture 2" descr="q9b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678" y="4286865"/>
            <a:ext cx="1905000" cy="1905000"/>
          </a:xfrm>
          <a:prstGeom prst="rect">
            <a:avLst/>
          </a:prstGeom>
          <a:noFill/>
        </p:spPr>
      </p:pic>
      <p:pic>
        <p:nvPicPr>
          <p:cNvPr id="6148" name="Picture 4" descr="q9b1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66207" y="4227871"/>
            <a:ext cx="1905000" cy="190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1829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codes QR, au delà du réel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/>
              <a:t>Exemple 1 d’utilisation pédagogique</a:t>
            </a:r>
          </a:p>
          <a:p>
            <a:pPr>
              <a:buNone/>
            </a:pPr>
            <a:r>
              <a:rPr lang="fr-FR" dirty="0" smtClean="0"/>
              <a:t>	Lors d’une activité de découverte, agrémenter un document papier de codes QR</a:t>
            </a:r>
          </a:p>
          <a:p>
            <a:pPr lvl="1"/>
            <a:r>
              <a:rPr lang="fr-FR" dirty="0" smtClean="0"/>
              <a:t>Pour accéder à des liens pour mener à bien l’activité (gain de temps pour démarrer l’activité)</a:t>
            </a:r>
          </a:p>
          <a:p>
            <a:pPr lvl="1"/>
            <a:r>
              <a:rPr lang="fr-FR" dirty="0" smtClean="0"/>
              <a:t>Pour envoyer dans Moodle des documents réalisés pendant l’activité et destinés à être évalués afin de s’assurer du travail effectué durant la séance.</a:t>
            </a:r>
          </a:p>
          <a:p>
            <a:pPr lvl="1"/>
            <a:r>
              <a:rPr lang="fr-FR" dirty="0" smtClean="0"/>
              <a:t>Les codes QR permettent facilement de retrouver les activités à la maison</a:t>
            </a:r>
          </a:p>
          <a:p>
            <a:pPr lvl="1"/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25, 26 et 27 Mars 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NetJournées | 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68C0-0AD0-4543-8305-1C510AFE610D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1829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codes QR, au delà du réel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/>
              <a:t>Exemple 2 d’utilisation pédagogique</a:t>
            </a:r>
          </a:p>
          <a:p>
            <a:pPr>
              <a:buNone/>
            </a:pPr>
            <a:r>
              <a:rPr lang="fr-FR" dirty="0" smtClean="0"/>
              <a:t>	Pour mener à bien une séance d’exercices :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b="1" dirty="0" smtClean="0"/>
              <a:t>Exercice : </a:t>
            </a:r>
            <a:r>
              <a:rPr lang="fr-FR" dirty="0" smtClean="0"/>
              <a:t>Un scooter est bridé pour ne pas dépasser la vitesse de 50 km/h. Kevin a un scooter qui se déplace jusqu’à une vitesse de 19 m/s. Son scooter est-il bridé ?</a:t>
            </a:r>
          </a:p>
          <a:p>
            <a:pPr>
              <a:buNone/>
            </a:pPr>
            <a:r>
              <a:rPr lang="fr-FR" dirty="0" smtClean="0"/>
              <a:t> 	Pour l’aider des coups de pouce et la correction sous formes de codes QR texte (ne nécessite pas de connexion Internet)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 lvl="1"/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25, 26 et 27 Mars 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err="1" smtClean="0"/>
              <a:t>NetJournées</a:t>
            </a:r>
            <a:r>
              <a:rPr lang="fr-FR" dirty="0" smtClean="0"/>
              <a:t> | 2015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68C0-0AD0-4543-8305-1C510AFE610D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1829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codes QR, au delà du réel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/>
              <a:t>Exemple 2 d’utilisation pédagogique suite</a:t>
            </a:r>
          </a:p>
          <a:p>
            <a:pPr>
              <a:buNone/>
            </a:pPr>
            <a:r>
              <a:rPr lang="fr-FR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fr-FR" sz="2400" dirty="0" smtClean="0">
                <a:solidFill>
                  <a:schemeClr val="bg2">
                    <a:lumMod val="50000"/>
                  </a:schemeClr>
                </a:solidFill>
              </a:rPr>
              <a:t>Un coup de pouce  </a:t>
            </a:r>
            <a:r>
              <a:rPr lang="fr-FR" dirty="0" smtClean="0">
                <a:solidFill>
                  <a:schemeClr val="bg2">
                    <a:lumMod val="50000"/>
                  </a:schemeClr>
                </a:solidFill>
              </a:rPr>
              <a:t>		</a:t>
            </a:r>
            <a:r>
              <a:rPr lang="fr-FR" sz="2400" dirty="0" smtClean="0">
                <a:solidFill>
                  <a:schemeClr val="bg2">
                    <a:lumMod val="50000"/>
                  </a:schemeClr>
                </a:solidFill>
              </a:rPr>
              <a:t>Un deuxième coup de pouce </a:t>
            </a:r>
          </a:p>
          <a:p>
            <a:pPr>
              <a:buNone/>
            </a:pPr>
            <a:endParaRPr lang="fr-FR" dirty="0" smtClean="0"/>
          </a:p>
          <a:p>
            <a:pPr lvl="1"/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sz="2400" dirty="0" smtClean="0">
                <a:solidFill>
                  <a:schemeClr val="bg2">
                    <a:lumMod val="50000"/>
                  </a:schemeClr>
                </a:solidFill>
              </a:rPr>
              <a:t>La solution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25, 26 et 27 Mars 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NetJournées | 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68C0-0AD0-4543-8305-1C510AFE610D}" type="slidenum">
              <a:rPr lang="fr-FR" smtClean="0"/>
              <a:pPr/>
              <a:t>6</a:t>
            </a:fld>
            <a:endParaRPr lang="fr-FR"/>
          </a:p>
        </p:txBody>
      </p:sp>
      <p:pic>
        <p:nvPicPr>
          <p:cNvPr id="1029" name="Picture 5" descr="q93kp"/>
          <p:cNvPicPr>
            <a:picLocks noChangeAspect="1" noChangeArrowheads="1"/>
          </p:cNvPicPr>
          <p:nvPr/>
        </p:nvPicPr>
        <p:blipFill>
          <a:blip r:embed="rId2" cstate="print"/>
          <a:srcRect l="10414" t="11355" r="10618" b="11226"/>
          <a:stretch>
            <a:fillRect/>
          </a:stretch>
        </p:blipFill>
        <p:spPr bwMode="auto">
          <a:xfrm>
            <a:off x="1494503" y="2930013"/>
            <a:ext cx="1504335" cy="1474839"/>
          </a:xfrm>
          <a:prstGeom prst="rect">
            <a:avLst/>
          </a:prstGeom>
          <a:noFill/>
        </p:spPr>
      </p:pic>
      <p:pic>
        <p:nvPicPr>
          <p:cNvPr id="1031" name="Picture 7" descr="q93pk"/>
          <p:cNvPicPr>
            <a:picLocks noChangeAspect="1" noChangeArrowheads="1"/>
          </p:cNvPicPr>
          <p:nvPr/>
        </p:nvPicPr>
        <p:blipFill>
          <a:blip r:embed="rId3" cstate="print"/>
          <a:srcRect l="8349" t="10839" r="10102" b="9161"/>
          <a:stretch>
            <a:fillRect/>
          </a:stretch>
        </p:blipFill>
        <p:spPr bwMode="auto">
          <a:xfrm>
            <a:off x="5250426" y="2939846"/>
            <a:ext cx="1553497" cy="15240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6916995" y="2987847"/>
            <a:ext cx="19025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Pour passer d'une vitesse en km/h en m/s il faut diviser la vitesse en km/h par 3.6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3097162" y="2914105"/>
            <a:ext cx="202544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Pour pouvoir comparer les deux vitesses, tu dois exprimer chacune avec la même unité (m/s ou km/h)</a:t>
            </a:r>
            <a:endParaRPr lang="fr-FR" dirty="0"/>
          </a:p>
        </p:txBody>
      </p:sp>
      <p:pic>
        <p:nvPicPr>
          <p:cNvPr id="1033" name="Picture 9" descr="q9btv"/>
          <p:cNvPicPr>
            <a:picLocks noChangeAspect="1" noChangeArrowheads="1"/>
          </p:cNvPicPr>
          <p:nvPr/>
        </p:nvPicPr>
        <p:blipFill>
          <a:blip r:embed="rId4" cstate="print"/>
          <a:srcRect l="9382" t="11355" r="12167" b="10710"/>
          <a:stretch>
            <a:fillRect/>
          </a:stretch>
        </p:blipFill>
        <p:spPr bwMode="auto">
          <a:xfrm>
            <a:off x="2251587" y="4719483"/>
            <a:ext cx="1494503" cy="1484671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3957484" y="463627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/>
              <a:t>Donnée : v  = 50 km/h</a:t>
            </a:r>
          </a:p>
          <a:p>
            <a:r>
              <a:rPr lang="fr-FR" dirty="0" smtClean="0"/>
              <a:t>Je sais que : v(m/s) = v(km/h)/3,6</a:t>
            </a:r>
          </a:p>
          <a:p>
            <a:r>
              <a:rPr lang="fr-FR" dirty="0" smtClean="0"/>
              <a:t>A.N. : v= 50/3.6 = 13,9 m/s</a:t>
            </a:r>
          </a:p>
          <a:p>
            <a:endParaRPr lang="fr-FR" dirty="0" smtClean="0"/>
          </a:p>
          <a:p>
            <a:r>
              <a:rPr lang="fr-FR" dirty="0" smtClean="0"/>
              <a:t>Comme le scooter de Kevin a une vitesse de 19 m/s, son scooter est débridé.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01829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codes QR, au delà du réel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8314" y="1969795"/>
            <a:ext cx="7886700" cy="42268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 smtClean="0"/>
              <a:t>Exemple 3 d’utilisation pédagogique</a:t>
            </a:r>
          </a:p>
          <a:p>
            <a:pPr>
              <a:buNone/>
            </a:pPr>
            <a:r>
              <a:rPr lang="fr-FR" dirty="0" smtClean="0"/>
              <a:t>	Pour offrir une réalité augmentée aux objets:</a:t>
            </a:r>
          </a:p>
          <a:p>
            <a:pPr lvl="1"/>
            <a:r>
              <a:rPr lang="fr-FR" dirty="0" smtClean="0"/>
              <a:t>Relier l’objet à une vidéo d’utilisation </a:t>
            </a:r>
          </a:p>
          <a:p>
            <a:pPr lvl="1">
              <a:buNone/>
            </a:pPr>
            <a:r>
              <a:rPr lang="fr-FR" dirty="0" smtClean="0"/>
              <a:t>	(mode d’emploi) : ampèremètre, générateur, microscope, ….</a:t>
            </a:r>
          </a:p>
          <a:p>
            <a:pPr lvl="1"/>
            <a:r>
              <a:rPr lang="fr-FR" dirty="0" smtClean="0"/>
              <a:t>Relier l’objet à une méthode : par exemple, </a:t>
            </a:r>
          </a:p>
          <a:p>
            <a:pPr lvl="1">
              <a:buNone/>
            </a:pPr>
            <a:r>
              <a:rPr lang="fr-FR" dirty="0" smtClean="0"/>
              <a:t>	méthode pour lire un volume dans une éprouvette</a:t>
            </a:r>
          </a:p>
          <a:p>
            <a:pPr lvl="1"/>
            <a:r>
              <a:rPr lang="fr-FR" dirty="0" smtClean="0"/>
              <a:t>Relier l’objet pour donner des informations complémentaires : par exemple, biographie d’un auteur sur un livre. </a:t>
            </a:r>
          </a:p>
          <a:p>
            <a:pPr>
              <a:buNone/>
            </a:pPr>
            <a:r>
              <a:rPr lang="fr-FR" dirty="0" smtClean="0"/>
              <a:t>	</a:t>
            </a:r>
          </a:p>
          <a:p>
            <a:pPr>
              <a:buNone/>
            </a:pPr>
            <a:endParaRPr lang="fr-FR" dirty="0" smtClean="0"/>
          </a:p>
          <a:p>
            <a:pPr lvl="1"/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25, 26 et 27 Mars 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err="1" smtClean="0"/>
              <a:t>NetJournées</a:t>
            </a:r>
            <a:r>
              <a:rPr lang="fr-FR" dirty="0" smtClean="0"/>
              <a:t> | 2015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68C0-0AD0-4543-8305-1C510AFE610D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22530" name="Picture 2" descr="q9b10"/>
          <p:cNvPicPr>
            <a:picLocks noChangeAspect="1" noChangeArrowheads="1"/>
          </p:cNvPicPr>
          <p:nvPr/>
        </p:nvPicPr>
        <p:blipFill>
          <a:blip r:embed="rId2" cstate="print"/>
          <a:srcRect l="10414" t="12387" r="11134" b="11742"/>
          <a:stretch>
            <a:fillRect/>
          </a:stretch>
        </p:blipFill>
        <p:spPr bwMode="auto">
          <a:xfrm>
            <a:off x="7325032" y="2871021"/>
            <a:ext cx="1494503" cy="14453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1829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codes QR, au delà du réel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/>
              <a:t>D’autres exemples d’utilisation :</a:t>
            </a:r>
          </a:p>
          <a:p>
            <a:r>
              <a:rPr lang="fr-FR" dirty="0" smtClean="0"/>
              <a:t>Pour donner un lien vers une appli </a:t>
            </a:r>
          </a:p>
          <a:p>
            <a:pPr>
              <a:buNone/>
            </a:pPr>
            <a:r>
              <a:rPr lang="fr-FR" dirty="0" smtClean="0"/>
              <a:t>	à installer sur leur appareil. </a:t>
            </a:r>
          </a:p>
          <a:p>
            <a:r>
              <a:rPr lang="fr-FR" dirty="0" smtClean="0"/>
              <a:t>En sortie scolaire, préparer des codes QR pour des œuvres :</a:t>
            </a:r>
          </a:p>
          <a:p>
            <a:pPr lvl="1"/>
            <a:r>
              <a:rPr lang="fr-FR" dirty="0" smtClean="0"/>
              <a:t>Sans connexion : codes QR texte</a:t>
            </a:r>
          </a:p>
          <a:p>
            <a:pPr lvl="1"/>
            <a:r>
              <a:rPr lang="fr-FR" dirty="0" smtClean="0"/>
              <a:t>Avec connexion : codes QR lien</a:t>
            </a:r>
          </a:p>
          <a:p>
            <a:r>
              <a:rPr lang="fr-FR" dirty="0" smtClean="0"/>
              <a:t>Réaliser un jeu de piste : les balises sont des codes QR liés  à une </a:t>
            </a:r>
            <a:r>
              <a:rPr lang="fr-FR" dirty="0" err="1" smtClean="0"/>
              <a:t>géolocalisation</a:t>
            </a:r>
            <a:r>
              <a:rPr lang="fr-FR" dirty="0" smtClean="0"/>
              <a:t>, un texte,…</a:t>
            </a:r>
          </a:p>
          <a:p>
            <a:pPr>
              <a:buNone/>
            </a:pPr>
            <a:endParaRPr lang="fr-FR" dirty="0" smtClean="0"/>
          </a:p>
          <a:p>
            <a:pPr lvl="1"/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25, 26 et 27 Mars 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err="1" smtClean="0"/>
              <a:t>NetJournées</a:t>
            </a:r>
            <a:r>
              <a:rPr lang="fr-FR" dirty="0" smtClean="0"/>
              <a:t> | 2015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68C0-0AD0-4543-8305-1C510AFE610D}" type="slidenum">
              <a:rPr lang="fr-FR" smtClean="0"/>
              <a:pPr/>
              <a:t>8</a:t>
            </a:fld>
            <a:endParaRPr lang="fr-FR"/>
          </a:p>
        </p:txBody>
      </p:sp>
      <p:pic>
        <p:nvPicPr>
          <p:cNvPr id="21506" name="Picture 2" descr="q9bxl"/>
          <p:cNvPicPr>
            <a:picLocks noChangeAspect="1" noChangeArrowheads="1"/>
          </p:cNvPicPr>
          <p:nvPr/>
        </p:nvPicPr>
        <p:blipFill>
          <a:blip r:embed="rId2" cstate="print"/>
          <a:srcRect l="12995" t="14452" r="14747" b="15355"/>
          <a:stretch>
            <a:fillRect/>
          </a:stretch>
        </p:blipFill>
        <p:spPr bwMode="auto">
          <a:xfrm>
            <a:off x="6440129" y="1976284"/>
            <a:ext cx="1376516" cy="13371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1829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25, 26 et 27 Mars 2015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NetJournées | 2015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68C0-0AD0-4543-8305-1C510AFE610D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9541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Journées2015">
  <a:themeElements>
    <a:clrScheme name="NetJournées">
      <a:dk1>
        <a:srgbClr val="3D3C3F"/>
      </a:dk1>
      <a:lt1>
        <a:sysClr val="window" lastClr="FFFFFF"/>
      </a:lt1>
      <a:dk2>
        <a:srgbClr val="2DAAC3"/>
      </a:dk2>
      <a:lt2>
        <a:srgbClr val="D9F1F6"/>
      </a:lt2>
      <a:accent1>
        <a:srgbClr val="F5A513"/>
      </a:accent1>
      <a:accent2>
        <a:srgbClr val="3DB9D2"/>
      </a:accent2>
      <a:accent3>
        <a:srgbClr val="58585A"/>
      </a:accent3>
      <a:accent4>
        <a:srgbClr val="783192"/>
      </a:accent4>
      <a:accent5>
        <a:srgbClr val="91C850"/>
      </a:accent5>
      <a:accent6>
        <a:srgbClr val="BF1F74"/>
      </a:accent6>
      <a:hlink>
        <a:srgbClr val="3DB9D2"/>
      </a:hlink>
      <a:folHlink>
        <a:srgbClr val="78319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NetJournées2015 [Lecture seule]" id="{64D66566-9AD8-425D-8450-80CF045EB18F}" vid="{B358D45E-22FC-4FE4-9268-98B977E8FCF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NetJournées2015</Template>
  <TotalTime>1258</TotalTime>
  <Words>334</Words>
  <Application>Microsoft Office PowerPoint</Application>
  <PresentationFormat>Affichage à l'écran (4:3)</PresentationFormat>
  <Paragraphs>135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NetJournées2015</vt:lpstr>
      <vt:lpstr>Diapositive 1</vt:lpstr>
      <vt:lpstr>Les codes QR, au delà du réel</vt:lpstr>
      <vt:lpstr>Les codes QR, au delà du réel</vt:lpstr>
      <vt:lpstr>Les codes QR, au delà du réel</vt:lpstr>
      <vt:lpstr>Les codes QR, au delà du réel</vt:lpstr>
      <vt:lpstr>Les codes QR, au delà du réel</vt:lpstr>
      <vt:lpstr>Les codes QR, au delà du réel</vt:lpstr>
      <vt:lpstr>Les codes QR, au delà du réel</vt:lpstr>
      <vt:lpstr>Diapositive 9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chris</dc:creator>
  <cp:lastModifiedBy>chris</cp:lastModifiedBy>
  <cp:revision>43</cp:revision>
  <dcterms:created xsi:type="dcterms:W3CDTF">2015-03-24T11:04:30Z</dcterms:created>
  <dcterms:modified xsi:type="dcterms:W3CDTF">2015-04-03T15:38:40Z</dcterms:modified>
</cp:coreProperties>
</file>